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23" r:id="rId2"/>
    <p:sldId id="341" r:id="rId3"/>
    <p:sldId id="324" r:id="rId4"/>
    <p:sldId id="325" r:id="rId5"/>
    <p:sldId id="326" r:id="rId6"/>
    <p:sldId id="327" r:id="rId7"/>
    <p:sldId id="342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7" r:id="rId17"/>
    <p:sldId id="338" r:id="rId18"/>
    <p:sldId id="339" r:id="rId19"/>
    <p:sldId id="340" r:id="rId20"/>
    <p:sldId id="302" r:id="rId21"/>
    <p:sldId id="345" r:id="rId22"/>
    <p:sldId id="307" r:id="rId23"/>
    <p:sldId id="308" r:id="rId24"/>
    <p:sldId id="309" r:id="rId25"/>
    <p:sldId id="343" r:id="rId26"/>
    <p:sldId id="279" r:id="rId27"/>
    <p:sldId id="319" r:id="rId28"/>
    <p:sldId id="305" r:id="rId29"/>
    <p:sldId id="306" r:id="rId30"/>
    <p:sldId id="344" r:id="rId31"/>
    <p:sldId id="318" r:id="rId32"/>
    <p:sldId id="314" r:id="rId33"/>
    <p:sldId id="310" r:id="rId34"/>
    <p:sldId id="313" r:id="rId35"/>
    <p:sldId id="312" r:id="rId36"/>
    <p:sldId id="311" r:id="rId37"/>
    <p:sldId id="261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0F0D00C-7924-438B-A66D-472ACECBEC6D}">
          <p14:sldIdLst>
            <p14:sldId id="323"/>
            <p14:sldId id="341"/>
            <p14:sldId id="324"/>
            <p14:sldId id="325"/>
            <p14:sldId id="326"/>
            <p14:sldId id="327"/>
            <p14:sldId id="342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7"/>
            <p14:sldId id="338"/>
            <p14:sldId id="339"/>
            <p14:sldId id="340"/>
            <p14:sldId id="302"/>
            <p14:sldId id="345"/>
            <p14:sldId id="307"/>
            <p14:sldId id="308"/>
            <p14:sldId id="309"/>
            <p14:sldId id="343"/>
            <p14:sldId id="279"/>
            <p14:sldId id="319"/>
            <p14:sldId id="305"/>
            <p14:sldId id="306"/>
            <p14:sldId id="344"/>
            <p14:sldId id="318"/>
            <p14:sldId id="314"/>
            <p14:sldId id="310"/>
            <p14:sldId id="313"/>
            <p14:sldId id="312"/>
            <p14:sldId id="311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67" autoAdjust="0"/>
  </p:normalViewPr>
  <p:slideViewPr>
    <p:cSldViewPr>
      <p:cViewPr varScale="1">
        <p:scale>
          <a:sx n="81" d="100"/>
          <a:sy n="81" d="100"/>
        </p:scale>
        <p:origin x="-1158" y="-84"/>
      </p:cViewPr>
      <p:guideLst>
        <p:guide orient="horz" pos="193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0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28.34646" units="1/cm"/>
          <inkml:channelProperty channel="Y" name="resolution" value="28.30189" units="1/cm"/>
        </inkml:channelProperties>
      </inkml:inkSource>
      <inkml:timestamp xml:id="ts0" timeString="2016-01-27T02:02:02.55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19262 4360,'0'0,"0"0,21 0,0 0,0 0,-21 0,21 0,1 0,20 0,-21 0,0 0,0 0,22 0,-22 0,0 0,21 0,1 0,-43 0,21 0,0 0,0 0,-21 0,43 0,-22 0,0 0,21 0,1 0,-22 0,0 0,0 0,0 0,-21 0,21 0,1 0,-1 0,-21 0,21 0,21 0,-21 0,1 0,-22 0,21 0,0 0,0 0,0 0,-21 0,43 0,-1 0,-21 0,0 0,22 0,-43 0,21 0,-21 0,21 0,0 0,-21 0,21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28.34646" units="1/cm"/>
          <inkml:channelProperty channel="Y" name="resolution" value="28.30189" units="1/cm"/>
        </inkml:channelProperties>
      </inkml:inkSource>
      <inkml:timestamp xml:id="ts0" timeString="2016-01-27T02:32:13.130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19262 4360,'0'0,"0"0,21 0,0 0,0 0,-21 0,21 0,1 0,20 0,-21 0,0 0,0 0,22 0,-22 0,0 0,21 0,1 0,-43 0,21 0,0 0,0 0,-21 0,43 0,-22 0,0 0,21 0,1 0,-22 0,0 0,0 0,0 0,-21 0,21 0,1 0,-1 0,-21 0,21 0,21 0,-21 0,1 0,-22 0,21 0,0 0,0 0,0 0,-21 0,43 0,-1 0,-21 0,0 0,22 0,-43 0,21 0,-21 0,21 0,0 0,-21 0,21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28.34646" units="1/cm"/>
          <inkml:channelProperty channel="Y" name="resolution" value="28.30189" units="1/cm"/>
        </inkml:channelProperties>
      </inkml:inkSource>
      <inkml:timestamp xml:id="ts0" timeString="2016-01-27T05:38:36.932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19960 5186,'0'0,"21"0,1 0,-1 0,0 0,-21 0,42 0,-42 0,43 0,-43 0,21 0,21 0,-21 0,0 0,22 0,-1 0,-21 0,22 0,-1 0,-21 0,0 0,22 0,-22 0,0 0,0 0,0 0,0 0,1 0,-1 0,21 0,0 0,-20 0,-1 0,0 0,-21 0,21 0,0 0,-21 0,21 0,-21 0,22 0,-22 0,21 0,0 0,0 0,-21 0,21 0,0 0,-21 0,22 0,-22 0,21 0,0 0,-21 0,21 0,-21 0,42 0,-42 0,22 0,-22 0,21 0,-21 0,21 0,0 0,-21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40" units="1/cm"/>
          <inkml:channelProperty channel="Y" name="resolution" value="42.66667" units="1/cm"/>
        </inkml:channelProperties>
      </inkml:inkSource>
      <inkml:timestamp xml:id="ts0" timeString="2016-02-02T03:13:06.318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19784 6131,'0'0,"20"0,0 0,20 0,-21 0,1 0,20 0,-20 0,0 0,19 0,1 0,-20 0,0 0,0 0,-20 0,19 0,1 0,-20 0,20 0,0 0,0 0,0 0,19 0,1 0,0 0,-40 0,20 0,-1 0,1 0,0 20,0-20,20 0,-1 0,1 0,-20 0,0 0,-20 0,20 0,-1 0,1 0,0 19,0-19,-20 0,20 0,0 0,-1 0,21 0,-20 0,0 0,-20 0,20 0,-20 0,19 0,1 0,0 0,-20 0,20 0,-20 0,20 0,0 0,-20 0,20 0,-20 0,19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40" units="1/cm"/>
          <inkml:channelProperty channel="Y" name="resolution" value="42.66667" units="1/cm"/>
        </inkml:channelProperties>
      </inkml:inkSource>
      <inkml:timestamp xml:id="ts0" timeString="2016-02-01T01:57:45.653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19328 5874,'0'0,"0"0,20 0,0 0,-1 0,1 0,0 0,-20 0,20 0,0 0,0 0,-1 0,1 0,0 0,0 0,0 0,-20 0,20 0,-20 0,19 0,1 0,-20 0,20 0,-20 0,40 0,-40 0,20 0,-20 0,20 0,-20 19,39-19,1 20,-20-20,-20 0,20 0,-1 0,1 0,-20 0,20 0,20 0,-20 0,-1 0,1 0,0 0,0 0,0 0,0 0,0 0,19 0,-19 20,40-20,-1 0,-19 0,0 0,-21 0,-19 0,20 0,-20 0,20 0,0 0,0 0,0 0,-1 0,21 0,-40 0,40 0,-40 0,20 0,-20 0,20 0,-1 0,1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40" units="1/cm"/>
          <inkml:channelProperty channel="Y" name="resolution" value="42.66667" units="1/cm"/>
        </inkml:channelProperties>
      </inkml:inkSource>
      <inkml:timestamp xml:id="ts0" timeString="2016-02-01T03:21:01.841"/>
    </inkml:context>
    <inkml:brush xml:id="br0">
      <inkml:brushProperty name="width" value="0.08819" units="cm"/>
      <inkml:brushProperty name="height" value="0.35278" units="cm"/>
      <inkml:brushProperty name="tip" value="rectangle"/>
      <inkml:brushProperty name="rasterOp" value="maskPen"/>
    </inkml:brush>
  </inkml:definitions>
  <inkml:trace contextRef="#ctx0" brushRef="#br0">19030 5953,'0'0,"20"0,0 0,20 0,19 0,1 0,-1 0,1 0,19 0,-19 0,-1 0,1 0,-21 0,1 0,0 0,-20 0,-1 0,41 0,-60 0,20 0,19 0,-19 0,0 0,-20 0,20 0,-20 0,20 0,0 0,-1 0,-19 0,20 0,-20 0,40 0,-20 0,0 0,19 0,-19 0,0 0,-20 0,20 0,-20 0,40 0,-21 0,1 0,0 0,0 0,0 0,-20 0,20 0,-20 0,20 0,-1 0,1 0,-20 20,20-20,0 0,-20 0,20 0,-20 0,20 0,-20 0,19 0,1 0,-20 0,20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8BCA4-3047-4FFA-B74A-4529C41B9DE1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E0CF2-D551-4D89-8930-8DD4C8C522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12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E0CF2-D551-4D89-8930-8DD4C8C5222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54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A01D1-481C-4C84-9934-EE8F93E47D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lovol\Desktop\PPT模板源文件\4-3\新建文件夹\4-3-0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ovol\Desktop\PPT模板源文件\4-3\新建文件夹\1-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87784"/>
            <a:ext cx="2316832" cy="49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2016/9/23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lovol\Desktop\PPT模板源文件\4-3\新建文件夹\4-3-01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22"/>
            <a:ext cx="9144000" cy="68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ovol\Desktop\PPT模板源文件\4-3\新建文件夹\1-04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430" y="194543"/>
            <a:ext cx="2089130" cy="44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7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2.xml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5968" y="2996952"/>
            <a:ext cx="79621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Operation instruction manual </a:t>
            </a:r>
          </a:p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SES system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5696" y="5951021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Overseas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business department a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gricultural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equipment sales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company</a:t>
            </a:r>
          </a:p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section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September, 2016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37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14" y="2129364"/>
            <a:ext cx="6485938" cy="469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07505" y="1412776"/>
            <a:ext cx="2936510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Query of  inputting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VIN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03849" y="2420888"/>
            <a:ext cx="1072179" cy="239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224953" y="2132856"/>
            <a:ext cx="1751201" cy="2462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dirty="0" smtClean="0">
                <a:ln>
                  <a:solidFill>
                    <a:schemeClr val="tx1"/>
                  </a:solidFill>
                </a:ln>
                <a:latin typeface="+mj-ea"/>
                <a:ea typeface="+mj-ea"/>
              </a:rPr>
              <a:t>First step</a:t>
            </a:r>
            <a:r>
              <a:rPr lang="zh-CN" altLang="en-US" sz="1000" dirty="0" smtClean="0">
                <a:ln>
                  <a:solidFill>
                    <a:schemeClr val="tx1"/>
                  </a:solidFill>
                </a:ln>
                <a:latin typeface="+mj-ea"/>
                <a:ea typeface="+mj-ea"/>
              </a:rPr>
              <a:t>：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VIN No.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右箭头 26"/>
          <p:cNvSpPr/>
          <p:nvPr/>
        </p:nvSpPr>
        <p:spPr>
          <a:xfrm rot="16200000" flipH="1">
            <a:off x="3978981" y="2703769"/>
            <a:ext cx="13221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904307" y="4320668"/>
            <a:ext cx="2315765" cy="249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rot="16200000" flipV="1">
            <a:off x="4108500" y="3032990"/>
            <a:ext cx="261812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5400000" flipV="1">
            <a:off x="3825018" y="3869658"/>
            <a:ext cx="85630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987824" y="3190100"/>
            <a:ext cx="3324288" cy="2462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Second step</a:t>
            </a:r>
            <a:r>
              <a:rPr lang="zh-CN" altLang="en-US" sz="1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：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Double-click machine type No.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220071" y="5035675"/>
            <a:ext cx="1092041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dirty="0" smtClean="0">
                <a:ln>
                  <a:solidFill>
                    <a:schemeClr val="tx1"/>
                  </a:solidFill>
                </a:ln>
                <a:latin typeface="+mj-ea"/>
                <a:ea typeface="+mj-ea"/>
              </a:rPr>
              <a:t>Third step</a:t>
            </a:r>
            <a:r>
              <a:rPr lang="zh-CN" altLang="en-US" sz="1000" dirty="0" smtClean="0">
                <a:ln>
                  <a:solidFill>
                    <a:schemeClr val="tx1"/>
                  </a:solidFill>
                </a:ln>
                <a:latin typeface="+mj-ea"/>
                <a:ea typeface="+mj-ea"/>
              </a:rPr>
              <a:t>：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Double-click then enter the explosion diagram of assembly 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标注 16"/>
          <p:cNvSpPr/>
          <p:nvPr/>
        </p:nvSpPr>
        <p:spPr>
          <a:xfrm>
            <a:off x="2036755" y="1955680"/>
            <a:ext cx="1008112" cy="525420"/>
          </a:xfrm>
          <a:prstGeom prst="wedgeRectCallout">
            <a:avLst>
              <a:gd name="adj1" fmla="val 71249"/>
              <a:gd name="adj2" fmla="val 50359"/>
            </a:avLst>
          </a:prstGeom>
          <a:solidFill>
            <a:srgbClr val="92D050">
              <a:alpha val="96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The correct VIN No., case-insensitive.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16547" y="1204010"/>
            <a:ext cx="46759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Note: In the case of the number of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VIN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 correct,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when it can not search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resource normally, please contact 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spare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business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personnel right away, as this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 not maintained.</a:t>
            </a:r>
          </a:p>
        </p:txBody>
      </p:sp>
      <p:sp>
        <p:nvSpPr>
          <p:cNvPr id="19" name="矩形 18"/>
          <p:cNvSpPr/>
          <p:nvPr/>
        </p:nvSpPr>
        <p:spPr>
          <a:xfrm>
            <a:off x="107503" y="908720"/>
            <a:ext cx="4248473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</a:pPr>
            <a:r>
              <a:rPr lang="el-GR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Ι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Query illustration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books of parts 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</p:spTree>
    <p:extLst>
      <p:ext uri="{BB962C8B-B14F-4D97-AF65-F5344CB8AC3E}">
        <p14:creationId xmlns:p14="http://schemas.microsoft.com/office/powerpoint/2010/main" val="30155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1376" y="1305774"/>
            <a:ext cx="8609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If you encounter many versions of one model</a:t>
            </a:r>
            <a:r>
              <a:rPr lang="zh-CN" altLang="en-US" sz="1200" dirty="0" smtClean="0"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please  select </a:t>
            </a:r>
            <a:r>
              <a:rPr lang="en-US" altLang="zh-CN" sz="1200" dirty="0" smtClean="0"/>
              <a:t>the suitable  version  for whole machine and query according to time of starting  to use and time of stopping to use.</a:t>
            </a:r>
            <a:endParaRPr lang="en-US" altLang="zh-CN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16936"/>
            <a:ext cx="8136905" cy="4724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42108" y="1085062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/>
              <a:t>Select </a:t>
            </a:r>
            <a:r>
              <a:rPr lang="en-US" altLang="zh-CN" sz="1400" dirty="0"/>
              <a:t>model version </a:t>
            </a:r>
            <a:endParaRPr lang="en-US" altLang="zh-CN" sz="1400" dirty="0"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03848" y="2780928"/>
            <a:ext cx="86409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89541" y="2780928"/>
            <a:ext cx="86409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84168" y="2780928"/>
            <a:ext cx="194421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03848" y="4725144"/>
            <a:ext cx="1152128" cy="21328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标注 12"/>
          <p:cNvSpPr/>
          <p:nvPr/>
        </p:nvSpPr>
        <p:spPr>
          <a:xfrm>
            <a:off x="6804248" y="2016936"/>
            <a:ext cx="1800202" cy="525420"/>
          </a:xfrm>
          <a:prstGeom prst="wedgeRectCallout">
            <a:avLst>
              <a:gd name="adj1" fmla="val -72190"/>
              <a:gd name="adj2" fmla="val 109044"/>
            </a:avLst>
          </a:prstGeom>
          <a:solidFill>
            <a:srgbClr val="92D050">
              <a:alpha val="96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>
                <a:solidFill>
                  <a:srgbClr val="FF0000"/>
                </a:solidFill>
              </a:rPr>
              <a:t>Note </a:t>
            </a:r>
            <a:r>
              <a:rPr lang="en-US" altLang="zh-CN" sz="1000" dirty="0">
                <a:solidFill>
                  <a:srgbClr val="FF0000"/>
                </a:solidFill>
                <a:ea typeface="微软雅黑" panose="020B0503020204020204" pitchFamily="34" charset="-122"/>
              </a:rPr>
              <a:t>the </a:t>
            </a:r>
            <a:r>
              <a:rPr lang="en-US" altLang="zh-CN" sz="10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relationship </a:t>
            </a:r>
            <a:r>
              <a:rPr lang="en-US" altLang="zh-CN" sz="1000" dirty="0">
                <a:solidFill>
                  <a:srgbClr val="FF0000"/>
                </a:solidFill>
                <a:ea typeface="微软雅黑" panose="020B0503020204020204" pitchFamily="34" charset="-122"/>
              </a:rPr>
              <a:t>between </a:t>
            </a:r>
            <a:r>
              <a:rPr lang="en-US" altLang="zh-CN" sz="1000" dirty="0" smtClean="0">
                <a:solidFill>
                  <a:srgbClr val="FF0000"/>
                </a:solidFill>
              </a:rPr>
              <a:t>time </a:t>
            </a:r>
            <a:r>
              <a:rPr lang="en-US" altLang="zh-CN" sz="1000" dirty="0">
                <a:solidFill>
                  <a:srgbClr val="FF0000"/>
                </a:solidFill>
              </a:rPr>
              <a:t>of starting  to use and time of stopping to use.</a:t>
            </a:r>
            <a:endParaRPr lang="en-US" altLang="zh-CN" sz="1000" dirty="0">
              <a:solidFill>
                <a:srgbClr val="FF0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  <p:sp>
        <p:nvSpPr>
          <p:cNvPr id="15" name="矩形 14"/>
          <p:cNvSpPr/>
          <p:nvPr/>
        </p:nvSpPr>
        <p:spPr>
          <a:xfrm>
            <a:off x="82246" y="832937"/>
            <a:ext cx="4248473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</a:pPr>
            <a:r>
              <a:rPr lang="el-GR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Ι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Query illustration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books of parts 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0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812" y="1058367"/>
            <a:ext cx="90364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latin typeface="+mj-lt"/>
              </a:rPr>
              <a:t>Q</a:t>
            </a:r>
            <a:r>
              <a:rPr lang="en-US" altLang="zh-CN" sz="1200" dirty="0" smtClean="0">
                <a:latin typeface="+mj-lt"/>
              </a:rPr>
              <a:t>uery  of explosion diagram and schedule.</a:t>
            </a:r>
            <a:endParaRPr lang="en-US" altLang="zh-CN" sz="1200" dirty="0">
              <a:latin typeface="+mj-lt"/>
            </a:endParaRPr>
          </a:p>
          <a:p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     （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）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When it does not display explosion diagram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/>
              <a:t> click on               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.If it still does </a:t>
            </a:r>
            <a:r>
              <a:rPr lang="en-US" altLang="zh-CN" sz="1200" dirty="0">
                <a:latin typeface="+mj-lt"/>
                <a:ea typeface="微软雅黑" panose="020B0503020204020204" pitchFamily="34" charset="-122"/>
              </a:rPr>
              <a:t>not display, 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please install 2D application according to  process for the first part.</a:t>
            </a:r>
          </a:p>
          <a:p>
            <a:r>
              <a:rPr lang="zh-CN" altLang="en-US" sz="1200" dirty="0" smtClean="0">
                <a:ea typeface="微软雅黑" panose="020B0503020204020204" pitchFamily="34" charset="-122"/>
              </a:rPr>
              <a:t>     （</a:t>
            </a:r>
            <a:r>
              <a:rPr lang="en-US" altLang="zh-CN" sz="1200" dirty="0"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ea typeface="微软雅黑" panose="020B0503020204020204" pitchFamily="34" charset="-122"/>
              </a:rPr>
              <a:t>）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D</a:t>
            </a:r>
            <a:r>
              <a:rPr lang="en-US" altLang="zh-CN" sz="1200" dirty="0" smtClean="0">
                <a:latin typeface="+mj-lt"/>
              </a:rPr>
              <a:t>ouble-click “</a:t>
            </a:r>
            <a:r>
              <a:rPr lang="en-US" altLang="zh-CN" sz="1200" b="1" dirty="0" smtClean="0">
                <a:latin typeface="+mj-lt"/>
                <a:ea typeface="微软雅黑" panose="020B0503020204020204" pitchFamily="34" charset="-122"/>
              </a:rPr>
              <a:t>Part  No”. 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then </a:t>
            </a:r>
            <a:r>
              <a:rPr lang="en-US" altLang="zh-CN" sz="1200" dirty="0" smtClean="0">
                <a:latin typeface="+mj-lt"/>
              </a:rPr>
              <a:t>select parts 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it display the information of parts on</a:t>
            </a:r>
            <a:r>
              <a:rPr lang="zh-CN" altLang="en-US" sz="1200" dirty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“</a:t>
            </a:r>
            <a:r>
              <a:rPr lang="en-US" altLang="zh-CN" sz="1200" b="1" dirty="0" smtClean="0">
                <a:latin typeface="+mj-lt"/>
                <a:ea typeface="微软雅黑" panose="020B0503020204020204" pitchFamily="34" charset="-122"/>
              </a:rPr>
              <a:t>Parts</a:t>
            </a:r>
            <a:r>
              <a:rPr lang="zh-CN" altLang="en-US" sz="12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1200" b="1" dirty="0" smtClean="0">
                <a:latin typeface="+mj-lt"/>
                <a:ea typeface="微软雅黑" panose="020B0503020204020204" pitchFamily="34" charset="-122"/>
              </a:rPr>
              <a:t>information”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+mj-lt"/>
                <a:ea typeface="微软雅黑" panose="020B0503020204020204" pitchFamily="34" charset="-122"/>
              </a:rPr>
              <a:t>If the information 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can not display 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it means that it can not be </a:t>
            </a:r>
            <a:r>
              <a:rPr lang="en-US" altLang="zh-CN" sz="1200" dirty="0" smtClean="0">
                <a:latin typeface="+mj-lt"/>
              </a:rPr>
              <a:t>provided. In this case, you need to submit materials of the previous level or consult  personnel of parts orders).</a:t>
            </a:r>
          </a:p>
          <a:p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（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）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 T</a:t>
            </a:r>
            <a:r>
              <a:rPr lang="en-US" altLang="zh-CN" sz="1200" dirty="0" smtClean="0">
                <a:latin typeface="+mj-lt"/>
              </a:rPr>
              <a:t>he relationship between callout and part No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. is  corresponding. When you select callout or part NO.</a:t>
            </a:r>
            <a:r>
              <a:rPr lang="en-US" altLang="zh-CN" sz="1200" dirty="0" smtClean="0">
                <a:latin typeface="+mj-lt"/>
              </a:rPr>
              <a:t>it displays yellow .</a:t>
            </a:r>
            <a:r>
              <a:rPr lang="zh-CN" altLang="en-US" sz="1200" dirty="0" smtClean="0">
                <a:latin typeface="+mj-lt"/>
              </a:rPr>
              <a:t>（</a:t>
            </a:r>
            <a:r>
              <a:rPr lang="en-US" altLang="zh-CN" sz="1200" dirty="0" smtClean="0">
                <a:latin typeface="+mj-lt"/>
              </a:rPr>
              <a:t>as </a:t>
            </a:r>
            <a:r>
              <a:rPr lang="en-US" altLang="zh-CN" sz="1200" dirty="0">
                <a:latin typeface="+mj-lt"/>
              </a:rPr>
              <a:t>shown below</a:t>
            </a:r>
            <a:r>
              <a:rPr lang="zh-CN" altLang="en-US" sz="1200" dirty="0">
                <a:latin typeface="+mj-lt"/>
              </a:rPr>
              <a:t>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68760"/>
            <a:ext cx="431393" cy="32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355264" y="2690163"/>
            <a:ext cx="8177176" cy="4051205"/>
            <a:chOff x="323534" y="2753963"/>
            <a:chExt cx="8177176" cy="4155511"/>
          </a:xfrm>
        </p:grpSpPr>
        <p:grpSp>
          <p:nvGrpSpPr>
            <p:cNvPr id="4" name="组合 3"/>
            <p:cNvGrpSpPr/>
            <p:nvPr/>
          </p:nvGrpSpPr>
          <p:grpSpPr>
            <a:xfrm>
              <a:off x="323534" y="2753963"/>
              <a:ext cx="8177176" cy="4155511"/>
              <a:chOff x="3706" y="2013705"/>
              <a:chExt cx="8857468" cy="4844295"/>
            </a:xfrm>
          </p:grpSpPr>
          <p:pic>
            <p:nvPicPr>
              <p:cNvPr id="5124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06" y="2013705"/>
                <a:ext cx="8857468" cy="48442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矩形 6"/>
              <p:cNvSpPr/>
              <p:nvPr/>
            </p:nvSpPr>
            <p:spPr>
              <a:xfrm>
                <a:off x="683998" y="6092700"/>
                <a:ext cx="863666" cy="28862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860032" y="3142456"/>
                <a:ext cx="2592288" cy="2114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279643" y="3220348"/>
                <a:ext cx="233996" cy="2518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438804" y="2492896"/>
                <a:ext cx="269908" cy="26375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115831" y="2495623"/>
                <a:ext cx="213845" cy="261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左右箭头 15"/>
            <p:cNvSpPr/>
            <p:nvPr/>
          </p:nvSpPr>
          <p:spPr>
            <a:xfrm>
              <a:off x="3837937" y="3887337"/>
              <a:ext cx="897351" cy="45719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3789478" y="3239832"/>
            <a:ext cx="12094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corresponding</a:t>
            </a:r>
            <a:endParaRPr lang="zh-CN" altLang="en-US" sz="12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8" y="3616655"/>
            <a:ext cx="97155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标注 19"/>
          <p:cNvSpPr/>
          <p:nvPr/>
        </p:nvSpPr>
        <p:spPr>
          <a:xfrm>
            <a:off x="2046575" y="3338093"/>
            <a:ext cx="1088229" cy="259271"/>
          </a:xfrm>
          <a:prstGeom prst="wedgeRectCallout">
            <a:avLst>
              <a:gd name="adj1" fmla="val -79839"/>
              <a:gd name="adj2" fmla="val 178486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Change pictures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  <p:sp>
        <p:nvSpPr>
          <p:cNvPr id="23" name="矩形 22"/>
          <p:cNvSpPr/>
          <p:nvPr/>
        </p:nvSpPr>
        <p:spPr>
          <a:xfrm>
            <a:off x="82246" y="832937"/>
            <a:ext cx="4248473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</a:pPr>
            <a:r>
              <a:rPr lang="el-GR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Ι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Query illustration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books of parts 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6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3" y="1196752"/>
            <a:ext cx="86092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/>
              <a:t>Change of the part status.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/>
              <a:t> </a:t>
            </a:r>
            <a:r>
              <a:rPr lang="en-US" altLang="zh-CN" sz="1200" dirty="0" smtClean="0"/>
              <a:t>When you double-click the required part  NO. If the part status has been changed, it will display the change information in</a:t>
            </a:r>
            <a:r>
              <a:rPr lang="zh-CN" altLang="en-US" sz="1200" dirty="0" smtClean="0"/>
              <a:t>“</a:t>
            </a:r>
            <a:r>
              <a:rPr lang="en-US" altLang="zh-CN" sz="1200" dirty="0" smtClean="0"/>
              <a:t> Part information</a:t>
            </a:r>
            <a:r>
              <a:rPr lang="zh-CN" altLang="en-US" sz="1200" dirty="0" smtClean="0"/>
              <a:t>”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（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+mj-lt"/>
                <a:ea typeface="微软雅黑" panose="020B0503020204020204" pitchFamily="34" charset="-122"/>
              </a:rPr>
              <a:t>as shown below 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）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.</a:t>
            </a:r>
          </a:p>
          <a:p>
            <a:r>
              <a:rPr lang="zh-CN" altLang="en-US" sz="1200" dirty="0" smtClean="0">
                <a:ea typeface="微软雅黑" panose="020B0503020204020204" pitchFamily="34" charset="-122"/>
              </a:rPr>
              <a:t>     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Note</a:t>
            </a:r>
            <a:r>
              <a:rPr lang="zh-CN" altLang="en-US" sz="1200" dirty="0" smtClean="0"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Please pay attention to the time of starting to use and time of stopping to use when you submit part order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0063" y="2276872"/>
            <a:ext cx="8646133" cy="3887482"/>
            <a:chOff x="190063" y="699013"/>
            <a:chExt cx="8646133" cy="546528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063" y="699013"/>
              <a:ext cx="8646133" cy="4968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4932040" y="4365104"/>
              <a:ext cx="3888432" cy="1433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5400000" flipV="1">
              <a:off x="4413215" y="5126242"/>
              <a:ext cx="991931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16200000" flipV="1">
              <a:off x="1624499" y="5596015"/>
              <a:ext cx="144016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右箭头 12"/>
            <p:cNvSpPr/>
            <p:nvPr/>
          </p:nvSpPr>
          <p:spPr>
            <a:xfrm rot="16200000" flipV="1">
              <a:off x="6121864" y="5571210"/>
              <a:ext cx="144016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右箭头 14"/>
            <p:cNvSpPr/>
            <p:nvPr/>
          </p:nvSpPr>
          <p:spPr>
            <a:xfrm rot="16200000" flipV="1">
              <a:off x="6835589" y="5567757"/>
              <a:ext cx="133912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46660" y="5645067"/>
              <a:ext cx="857388" cy="519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latin typeface="+mj-lt"/>
                  <a:ea typeface="微软雅黑" panose="020B0503020204020204" pitchFamily="34" charset="-122"/>
                </a:rPr>
                <a:t>The previous part NO.</a:t>
              </a:r>
              <a:endParaRPr lang="zh-CN" altLang="en-US" sz="900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14905" y="5636685"/>
              <a:ext cx="753239" cy="519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latin typeface="+mj-lt"/>
                  <a:ea typeface="微软雅黑" panose="020B0503020204020204" pitchFamily="34" charset="-122"/>
                </a:rPr>
                <a:t>The next part NO.</a:t>
              </a:r>
              <a:endParaRPr lang="zh-CN" altLang="en-US" sz="900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35452" y="5636756"/>
              <a:ext cx="896788" cy="32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latin typeface="+mj-lt"/>
                  <a:ea typeface="微软雅黑" panose="020B0503020204020204" pitchFamily="34" charset="-122"/>
                </a:rPr>
                <a:t>Enable time</a:t>
              </a:r>
              <a:endParaRPr lang="zh-CN" altLang="en-US" sz="900" dirty="0">
                <a:latin typeface="+mj-lt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88224" y="5630792"/>
              <a:ext cx="720080" cy="324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 smtClean="0">
                  <a:latin typeface="+mj-lt"/>
                  <a:ea typeface="微软雅黑" panose="020B0503020204020204" pitchFamily="34" charset="-122"/>
                </a:rPr>
                <a:t>Down time</a:t>
              </a:r>
              <a:endParaRPr lang="zh-CN" altLang="en-US" sz="900" dirty="0">
                <a:latin typeface="+mj-lt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  <p:sp>
        <p:nvSpPr>
          <p:cNvPr id="25" name="矩形 24"/>
          <p:cNvSpPr/>
          <p:nvPr/>
        </p:nvSpPr>
        <p:spPr>
          <a:xfrm>
            <a:off x="82246" y="832937"/>
            <a:ext cx="4248473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</a:pPr>
            <a:r>
              <a:rPr lang="el-GR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Ι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Query illustration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books of parts 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右箭头 21"/>
          <p:cNvSpPr/>
          <p:nvPr/>
        </p:nvSpPr>
        <p:spPr>
          <a:xfrm rot="16200000" flipV="1">
            <a:off x="5362017" y="5735888"/>
            <a:ext cx="102439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6200000" flipV="1">
            <a:off x="4471632" y="5735888"/>
            <a:ext cx="102439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331640" y="5813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+mj-lt"/>
                <a:ea typeface="微软雅黑" panose="020B0503020204020204" pitchFamily="34" charset="-122"/>
              </a:rPr>
              <a:t>The current part NO.</a:t>
            </a:r>
            <a:endParaRPr lang="zh-CN" altLang="en-US" sz="900" dirty="0"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1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13384" y="2071520"/>
            <a:ext cx="8702938" cy="4559552"/>
            <a:chOff x="131264" y="1944478"/>
            <a:chExt cx="8702938" cy="4559552"/>
          </a:xfrm>
        </p:grpSpPr>
        <p:grpSp>
          <p:nvGrpSpPr>
            <p:cNvPr id="3" name="组合 2"/>
            <p:cNvGrpSpPr/>
            <p:nvPr/>
          </p:nvGrpSpPr>
          <p:grpSpPr>
            <a:xfrm>
              <a:off x="131264" y="1944478"/>
              <a:ext cx="8702938" cy="4559552"/>
              <a:chOff x="211232" y="2158702"/>
              <a:chExt cx="8702938" cy="4655911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232" y="2158702"/>
                <a:ext cx="8702938" cy="45091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矩形 6"/>
              <p:cNvSpPr/>
              <p:nvPr/>
            </p:nvSpPr>
            <p:spPr>
              <a:xfrm>
                <a:off x="712048" y="5733256"/>
                <a:ext cx="863666" cy="2693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右箭头 7"/>
              <p:cNvSpPr/>
              <p:nvPr/>
            </p:nvSpPr>
            <p:spPr>
              <a:xfrm rot="16200000" flipV="1">
                <a:off x="3040867" y="6403515"/>
                <a:ext cx="227664" cy="4571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076056" y="3251670"/>
                <a:ext cx="2592288" cy="24933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右箭头 9"/>
              <p:cNvSpPr/>
              <p:nvPr/>
            </p:nvSpPr>
            <p:spPr>
              <a:xfrm rot="16200000" flipV="1">
                <a:off x="1067050" y="6396642"/>
                <a:ext cx="230744" cy="5610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221342" y="3207061"/>
                <a:ext cx="854714" cy="235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 smtClean="0">
                    <a:latin typeface="+mj-lt"/>
                    <a:ea typeface="微软雅黑" panose="020B0503020204020204" pitchFamily="34" charset="-122"/>
                  </a:rPr>
                  <a:t>Select part NO.</a:t>
                </a:r>
                <a:endParaRPr lang="zh-CN" altLang="en-US" sz="900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55795" y="6578903"/>
                <a:ext cx="1439838" cy="235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+mj-lt"/>
                    <a:ea typeface="微软雅黑" panose="020B0503020204020204" pitchFamily="34" charset="-122"/>
                  </a:rPr>
                  <a:t>A</a:t>
                </a:r>
                <a:r>
                  <a:rPr lang="en-US" altLang="zh-CN" sz="900" dirty="0" smtClean="0">
                    <a:latin typeface="+mj-lt"/>
                    <a:ea typeface="微软雅黑" panose="020B0503020204020204" pitchFamily="34" charset="-122"/>
                  </a:rPr>
                  <a:t>dd it to </a:t>
                </a:r>
                <a:r>
                  <a:rPr lang="en-US" altLang="zh-CN" sz="900" dirty="0">
                    <a:latin typeface="+mj-lt"/>
                    <a:ea typeface="微软雅黑" panose="020B0503020204020204" pitchFamily="34" charset="-122"/>
                  </a:rPr>
                  <a:t>shopping chart</a:t>
                </a:r>
                <a:r>
                  <a:rPr lang="en-US" altLang="zh-CN" sz="900" b="1" dirty="0" smtClean="0">
                    <a:latin typeface="+mj-lt"/>
                    <a:ea typeface="微软雅黑" panose="020B0503020204020204" pitchFamily="34" charset="-122"/>
                  </a:rPr>
                  <a:t> </a:t>
                </a:r>
                <a:endParaRPr lang="zh-CN" altLang="en-US" sz="900" b="1" dirty="0">
                  <a:latin typeface="+mj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904275" y="4792322"/>
                <a:ext cx="2073269" cy="282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/>
                  <a:t>Select purchase quantity</a:t>
                </a:r>
                <a:endPara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531703" y="3564101"/>
                <a:ext cx="144016" cy="12618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" name="墨迹 1"/>
                  <p14:cNvContentPartPr/>
                  <p14:nvPr/>
                </p14:nvContentPartPr>
                <p14:xfrm>
                  <a:off x="7122240" y="2207160"/>
                  <a:ext cx="450360" cy="14760"/>
                </p14:xfrm>
              </p:contentPart>
            </mc:Choice>
            <mc:Fallback xmlns="">
              <p:pic>
                <p:nvPicPr>
                  <p:cNvPr id="2" name="墨迹 1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06400" y="2142216"/>
                    <a:ext cx="482040" cy="14501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4" name="TextBox 23"/>
              <p:cNvSpPr txBox="1"/>
              <p:nvPr/>
            </p:nvSpPr>
            <p:spPr>
              <a:xfrm>
                <a:off x="7621260" y="3077102"/>
                <a:ext cx="1237463" cy="377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 smtClean="0">
                    <a:latin typeface="+mj-lt"/>
                    <a:ea typeface="微软雅黑" panose="020B0503020204020204" pitchFamily="34" charset="-122"/>
                  </a:rPr>
                  <a:t>Double-click the part NO.</a:t>
                </a:r>
                <a:endParaRPr lang="zh-CN" altLang="en-US" sz="900" dirty="0">
                  <a:latin typeface="+mj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169400" y="6035547"/>
              <a:ext cx="559128" cy="3693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+mj-ea"/>
                  <a:ea typeface="+mj-ea"/>
                </a:rPr>
                <a:t>Second step 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+mj-ea"/>
                <a:ea typeface="+mj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568731" y="4523593"/>
              <a:ext cx="1096598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+mj-ea"/>
                  <a:ea typeface="+mj-ea"/>
                </a:rPr>
                <a:t>The third step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+mj-ea"/>
                <a:ea typeface="+mj-ea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7504" y="1141501"/>
            <a:ext cx="903649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after double-clicking the parts No.</a:t>
            </a:r>
            <a:r>
              <a:rPr lang="zh-CN" altLang="en-US" sz="1200" dirty="0" smtClean="0">
                <a:solidFill>
                  <a:prstClr val="black"/>
                </a:solidFill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click it and add it to shopping chart </a:t>
            </a:r>
            <a:r>
              <a:rPr lang="en-US" altLang="zh-CN" sz="1200" dirty="0" smtClean="0">
                <a:latin typeface="+mj-lt"/>
              </a:rPr>
              <a:t>the              </a:t>
            </a:r>
            <a:r>
              <a:rPr lang="en-US" altLang="zh-CN" sz="1200" dirty="0">
                <a:latin typeface="+mj-lt"/>
                <a:ea typeface="微软雅黑" panose="020B0503020204020204" pitchFamily="34" charset="-122"/>
              </a:rPr>
              <a:t>in </a:t>
            </a:r>
            <a:r>
              <a:rPr lang="en-US" altLang="zh-CN" sz="1200" b="1" dirty="0" smtClean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“Part information”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 then it will </a:t>
            </a:r>
            <a:r>
              <a:rPr lang="en-US" altLang="zh-CN" sz="1200" dirty="0" smtClean="0">
                <a:latin typeface="+mj-lt"/>
              </a:rPr>
              <a:t>prompt </a:t>
            </a:r>
            <a:r>
              <a:rPr lang="en-US" altLang="zh-CN" sz="1200" dirty="0" smtClean="0"/>
              <a:t>purchase </a:t>
            </a:r>
            <a:r>
              <a:rPr lang="en-US" altLang="zh-CN" sz="1200" dirty="0" smtClean="0">
                <a:latin typeface="+mj-lt"/>
              </a:rPr>
              <a:t>quantity 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latin typeface="+mj-lt"/>
              </a:rPr>
              <a:t> and then  </a:t>
            </a:r>
            <a:r>
              <a:rPr lang="en-US" altLang="zh-CN" sz="1200" dirty="0">
                <a:latin typeface="+mj-lt"/>
              </a:rPr>
              <a:t>select </a:t>
            </a:r>
            <a:r>
              <a:rPr lang="en-US" altLang="zh-CN" sz="1200" dirty="0" smtClean="0">
                <a:latin typeface="+mj-lt"/>
              </a:rPr>
              <a:t>purchase quantity.</a:t>
            </a:r>
          </a:p>
          <a:p>
            <a:pPr>
              <a:lnSpc>
                <a:spcPts val="2200"/>
              </a:lnSpc>
            </a:pP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Note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：</a:t>
            </a:r>
            <a:r>
              <a:rPr lang="en-US" altLang="zh-CN" sz="1200" dirty="0" smtClean="0">
                <a:latin typeface="+mj-lt"/>
              </a:rPr>
              <a:t>If it has  the change of status  parts, </a:t>
            </a:r>
            <a:r>
              <a:rPr lang="en-US" altLang="zh-CN" sz="1200" dirty="0">
                <a:latin typeface="+mj-lt"/>
              </a:rPr>
              <a:t>y</a:t>
            </a:r>
            <a:r>
              <a:rPr lang="en-US" altLang="zh-CN" sz="1200" dirty="0" smtClean="0">
                <a:latin typeface="+mj-lt"/>
              </a:rPr>
              <a:t>ou can order other status parts.</a:t>
            </a:r>
            <a:endParaRPr lang="en-US" altLang="zh-CN" sz="1200" dirty="0" smtClean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07799" y="2911036"/>
            <a:ext cx="1033185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+mj-lt"/>
                <a:ea typeface="+mj-ea"/>
              </a:rPr>
              <a:t>the first  step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+mj-lt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99" y="1232527"/>
            <a:ext cx="444728" cy="31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03164" y="836733"/>
            <a:ext cx="5116908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altLang="zh-CN" sz="1600" b="1" dirty="0">
                <a:solidFill>
                  <a:prstClr val="black"/>
                </a:solidFill>
                <a:latin typeface="+mj-lt"/>
                <a:ea typeface="微软雅黑" panose="020B0503020204020204" pitchFamily="34" charset="-122"/>
              </a:rPr>
              <a:t>Ⅱ </a:t>
            </a:r>
            <a:r>
              <a:rPr lang="zh-CN" altLang="en-US" sz="1600" b="1" dirty="0" smtClean="0">
                <a:solidFill>
                  <a:prstClr val="black"/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prstClr val="black"/>
                </a:solidFill>
                <a:latin typeface="+mj-lt"/>
                <a:ea typeface="微软雅黑" panose="020B0503020204020204" pitchFamily="34" charset="-122"/>
              </a:rPr>
              <a:t>The process of submitting part order</a:t>
            </a:r>
            <a:endParaRPr lang="en-US" altLang="zh-CN" sz="1600" b="1" dirty="0">
              <a:solidFill>
                <a:prstClr val="black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77871" y="6398973"/>
            <a:ext cx="9717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/>
              <a:t>Loading quantity</a:t>
            </a:r>
            <a:endParaRPr lang="zh-CN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</p:spTree>
    <p:extLst>
      <p:ext uri="{BB962C8B-B14F-4D97-AF65-F5344CB8AC3E}">
        <p14:creationId xmlns:p14="http://schemas.microsoft.com/office/powerpoint/2010/main" val="93233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245" y="1286814"/>
            <a:ext cx="86092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+mj-lt"/>
              </a:rPr>
              <a:t>Enter </a:t>
            </a:r>
            <a:r>
              <a:rPr lang="en-US" altLang="zh-CN" sz="1400" dirty="0">
                <a:latin typeface="+mj-lt"/>
              </a:rPr>
              <a:t>into</a:t>
            </a:r>
            <a:r>
              <a:rPr lang="zh-CN" altLang="en-US" sz="1400" b="1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“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My shopping cart</a:t>
            </a:r>
            <a:r>
              <a:rPr lang="zh-CN" altLang="en-US" sz="1400" b="1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”</a:t>
            </a:r>
            <a:r>
              <a:rPr lang="en-US" altLang="zh-CN" sz="1400" dirty="0" smtClean="0">
                <a:latin typeface="+mj-lt"/>
                <a:ea typeface="微软雅黑" panose="020B0503020204020204" pitchFamily="34" charset="-122"/>
              </a:rPr>
              <a:t>after 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selecting the required </a:t>
            </a:r>
            <a:r>
              <a:rPr lang="en-US" altLang="zh-CN" sz="1400" dirty="0" smtClean="0">
                <a:latin typeface="+mj-lt"/>
                <a:ea typeface="微软雅黑" panose="020B0503020204020204" pitchFamily="34" charset="-122"/>
              </a:rPr>
              <a:t>parts</a:t>
            </a:r>
            <a:r>
              <a:rPr lang="en-US" altLang="zh-CN" sz="1400" b="1" dirty="0" smtClean="0">
                <a:latin typeface="+mj-lt"/>
                <a:ea typeface="微软雅黑" panose="020B0503020204020204" pitchFamily="34" charset="-122"/>
              </a:rPr>
              <a:t>.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Reconfirm the required parts and submit part </a:t>
            </a:r>
            <a:r>
              <a:rPr lang="en-US" altLang="zh-CN" sz="1400" dirty="0" smtClean="0"/>
              <a:t>order.</a:t>
            </a:r>
            <a:endParaRPr lang="en-US" altLang="zh-CN" sz="1400" dirty="0" smtClean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+mj-lt"/>
                <a:ea typeface="微软雅黑" panose="020B0503020204020204" pitchFamily="34" charset="-122"/>
              </a:rPr>
              <a:t>  3</a:t>
            </a:r>
            <a:r>
              <a:rPr lang="zh-CN" altLang="en-US" sz="1400" dirty="0" smtClean="0"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+mj-lt"/>
                <a:ea typeface="微软雅黑" panose="020B0503020204020204" pitchFamily="34" charset="-122"/>
              </a:rPr>
              <a:t>It  will pop dialog box after submitting, you need to fill out the information of purchase part dealer faithfully</a:t>
            </a:r>
            <a:r>
              <a:rPr lang="en-US" altLang="zh-CN" sz="1400" dirty="0">
                <a:latin typeface="+mj-lt"/>
                <a:ea typeface="微软雅黑" panose="020B0503020204020204" pitchFamily="34" charset="-122"/>
              </a:rPr>
              <a:t>. </a:t>
            </a:r>
            <a:r>
              <a:rPr lang="en-US" altLang="zh-CN" sz="1400" dirty="0" smtClean="0">
                <a:latin typeface="+mj-lt"/>
                <a:ea typeface="微软雅黑" panose="020B0503020204020204" pitchFamily="34" charset="-122"/>
              </a:rPr>
              <a:t>If the order is  finished , please stop the operation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7804" y="2406087"/>
            <a:ext cx="8784976" cy="4292097"/>
            <a:chOff x="171070" y="2060848"/>
            <a:chExt cx="8784976" cy="429209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71"/>
            <a:stretch/>
          </p:blipFill>
          <p:spPr bwMode="auto">
            <a:xfrm>
              <a:off x="171070" y="2060848"/>
              <a:ext cx="8784976" cy="4292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墨迹 3"/>
                <p14:cNvContentPartPr/>
                <p14:nvPr/>
              </p14:nvContentPartPr>
              <p14:xfrm>
                <a:off x="6958080" y="2114640"/>
                <a:ext cx="500400" cy="21600"/>
              </p14:xfrm>
            </p:contentPart>
          </mc:Choice>
          <mc:Fallback xmlns="">
            <p:pic>
              <p:nvPicPr>
                <p:cNvPr id="4" name="墨迹 3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2240" y="2050920"/>
                  <a:ext cx="532080" cy="14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矩形 6"/>
          <p:cNvSpPr/>
          <p:nvPr/>
        </p:nvSpPr>
        <p:spPr>
          <a:xfrm>
            <a:off x="1874438" y="2364032"/>
            <a:ext cx="864096" cy="234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78857" y="2751326"/>
            <a:ext cx="591925" cy="234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02747" y="2744269"/>
            <a:ext cx="2193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Submit part order</a:t>
            </a:r>
            <a:endParaRPr lang="zh-CN" altLang="en-US" sz="9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右箭头 13"/>
          <p:cNvSpPr/>
          <p:nvPr/>
        </p:nvSpPr>
        <p:spPr>
          <a:xfrm rot="5400000" flipV="1">
            <a:off x="4658591" y="3473784"/>
            <a:ext cx="475963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926936" y="3774239"/>
            <a:ext cx="5523006" cy="2923945"/>
            <a:chOff x="1926936" y="3774239"/>
            <a:chExt cx="5523006" cy="292394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936" y="3774239"/>
              <a:ext cx="5523006" cy="2923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634" y="3932958"/>
              <a:ext cx="1827042" cy="230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4769348" y="4941168"/>
            <a:ext cx="210690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latin typeface="+mj-lt"/>
                <a:ea typeface="微软雅黑" panose="020B0503020204020204" pitchFamily="34" charset="-122"/>
              </a:rPr>
              <a:t>Note: </a:t>
            </a:r>
            <a:r>
              <a:rPr lang="en-US" altLang="zh-CN" sz="900" dirty="0" smtClean="0">
                <a:ea typeface="微软雅黑" panose="020B0503020204020204" pitchFamily="34" charset="-122"/>
              </a:rPr>
              <a:t>You have to </a:t>
            </a:r>
            <a:r>
              <a:rPr lang="en-US" altLang="zh-CN" sz="900" dirty="0">
                <a:ea typeface="微软雅黑" panose="020B0503020204020204" pitchFamily="34" charset="-122"/>
              </a:rPr>
              <a:t>fill out the information of </a:t>
            </a:r>
            <a:r>
              <a:rPr lang="en-US" altLang="zh-CN" sz="900" dirty="0" smtClean="0"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ea typeface="微软雅黑" panose="020B0503020204020204" pitchFamily="34" charset="-122"/>
              </a:rPr>
              <a:t>dealer </a:t>
            </a:r>
            <a:r>
              <a:rPr lang="en-US" altLang="zh-CN" sz="900" dirty="0" smtClean="0">
                <a:ea typeface="微软雅黑" panose="020B0503020204020204" pitchFamily="34" charset="-122"/>
              </a:rPr>
              <a:t>faithfully  then submit it.</a:t>
            </a:r>
            <a:endParaRPr lang="zh-CN" altLang="en-US" sz="900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94918" y="6463290"/>
            <a:ext cx="591925" cy="234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764109" y="2368094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1600" y="3192658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28750" y="2751326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07101" y="6470196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634" y="4158006"/>
            <a:ext cx="18573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5111441" y="4157998"/>
            <a:ext cx="1379439" cy="219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502484" y="4165760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00570" y="6021288"/>
            <a:ext cx="453233" cy="442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592666" y="6488490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0569" y="6444654"/>
            <a:ext cx="143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/>
              <a:t>Revise part order quantity finally</a:t>
            </a:r>
            <a:endParaRPr lang="en-US" altLang="zh-CN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971601" y="3497240"/>
            <a:ext cx="1080120" cy="2308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Selecting parts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  <p:sp>
        <p:nvSpPr>
          <p:cNvPr id="33" name="矩形 32"/>
          <p:cNvSpPr/>
          <p:nvPr/>
        </p:nvSpPr>
        <p:spPr>
          <a:xfrm>
            <a:off x="103164" y="836733"/>
            <a:ext cx="5116908" cy="354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altLang="zh-CN" sz="1600" b="1" dirty="0">
                <a:solidFill>
                  <a:prstClr val="black"/>
                </a:solidFill>
                <a:latin typeface="+mj-lt"/>
                <a:ea typeface="微软雅黑" panose="020B0503020204020204" pitchFamily="34" charset="-122"/>
              </a:rPr>
              <a:t>Ⅱ </a:t>
            </a:r>
            <a:r>
              <a:rPr lang="zh-CN" altLang="en-US" sz="1600" b="1" dirty="0" smtClean="0">
                <a:solidFill>
                  <a:prstClr val="black"/>
                </a:solidFill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prstClr val="black"/>
                </a:solidFill>
                <a:ea typeface="微软雅黑" panose="020B0503020204020204" pitchFamily="34" charset="-122"/>
              </a:rPr>
              <a:t> The process of submitting part order</a:t>
            </a:r>
            <a:endParaRPr lang="en-US" altLang="zh-CN" sz="1600" b="1" dirty="0">
              <a:solidFill>
                <a:prstClr val="black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37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474" y="1223581"/>
            <a:ext cx="8609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1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/>
              <a:t>Searching </a:t>
            </a:r>
            <a:r>
              <a:rPr lang="en-US" altLang="zh-CN" sz="1200" dirty="0" smtClean="0"/>
              <a:t>of single </a:t>
            </a:r>
            <a:r>
              <a:rPr lang="en-US" altLang="zh-CN" sz="1200" dirty="0"/>
              <a:t>resource </a:t>
            </a: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After searching </a:t>
            </a:r>
            <a:r>
              <a:rPr lang="en-US" altLang="zh-CN" sz="1200" dirty="0">
                <a:ea typeface="微软雅黑" panose="020B0503020204020204" pitchFamily="34" charset="-122"/>
              </a:rPr>
              <a:t>for </a:t>
            </a:r>
            <a:r>
              <a:rPr lang="en-US" altLang="zh-CN" sz="1200" dirty="0"/>
              <a:t>Level 1 assembly  according to Resource No. or VIN  </a:t>
            </a:r>
            <a:r>
              <a:rPr lang="zh-CN" altLang="en-US" sz="1200" dirty="0"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ea typeface="微软雅黑" panose="020B0503020204020204" pitchFamily="34" charset="-122"/>
              </a:rPr>
              <a:t>and then you input 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grouping </a:t>
            </a:r>
            <a:r>
              <a:rPr lang="en-US" altLang="zh-CN" sz="1200" dirty="0">
                <a:ea typeface="微软雅黑" panose="020B0503020204020204" pitchFamily="34" charset="-122"/>
              </a:rPr>
              <a:t>of</a:t>
            </a:r>
            <a:r>
              <a:rPr lang="zh-CN" altLang="en-US" sz="1200" dirty="0"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illustration </a:t>
            </a:r>
            <a:r>
              <a:rPr lang="en-US" altLang="zh-CN" sz="1200" dirty="0">
                <a:ea typeface="微软雅黑" panose="020B0503020204020204" pitchFamily="34" charset="-122"/>
              </a:rPr>
              <a:t>books 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NO. and name </a:t>
            </a:r>
            <a:r>
              <a:rPr lang="en-US" altLang="zh-CN" sz="1200" dirty="0">
                <a:ea typeface="微软雅黑" panose="020B0503020204020204" pitchFamily="34" charset="-122"/>
              </a:rPr>
              <a:t>of illustration 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books  alone, or </a:t>
            </a:r>
            <a:r>
              <a:rPr lang="en-US" altLang="zh-CN" sz="1200" dirty="0">
                <a:ea typeface="微软雅黑" panose="020B0503020204020204" pitchFamily="34" charset="-122"/>
              </a:rPr>
              <a:t>input both of them </a:t>
            </a:r>
            <a:r>
              <a:rPr lang="zh-CN" altLang="en-US" sz="1200" dirty="0"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ea typeface="微软雅黑" panose="020B0503020204020204" pitchFamily="34" charset="-122"/>
              </a:rPr>
              <a:t>you </a:t>
            </a:r>
            <a:r>
              <a:rPr lang="en-US" altLang="zh-CN" sz="1200" dirty="0"/>
              <a:t> can query the corresponding level </a:t>
            </a:r>
            <a:r>
              <a:rPr lang="en-US" altLang="zh-CN" sz="1200" dirty="0" smtClean="0"/>
              <a:t>1 assembly in these ways </a:t>
            </a:r>
            <a:r>
              <a:rPr lang="en-US" altLang="zh-CN" sz="1200" dirty="0"/>
              <a:t>.</a:t>
            </a:r>
          </a:p>
        </p:txBody>
      </p:sp>
      <p:sp>
        <p:nvSpPr>
          <p:cNvPr id="2" name="矩形 1"/>
          <p:cNvSpPr/>
          <p:nvPr/>
        </p:nvSpPr>
        <p:spPr>
          <a:xfrm>
            <a:off x="126499" y="886096"/>
            <a:ext cx="18533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/>
              <a:t>Other </a:t>
            </a:r>
            <a:r>
              <a:rPr lang="en-US" altLang="zh-CN" sz="1600" b="1" dirty="0" smtClean="0"/>
              <a:t>function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91680" y="4548549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9" y="2424313"/>
            <a:ext cx="4275051" cy="4248472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323209"/>
            <a:ext cx="3528392" cy="2257919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04048" y="4813565"/>
            <a:ext cx="3528392" cy="1927803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611560" y="2120837"/>
            <a:ext cx="3175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Use resource NO. to query </a:t>
            </a:r>
            <a:r>
              <a:rPr lang="en-US" altLang="zh-CN" sz="1400" dirty="0"/>
              <a:t>original </a:t>
            </a:r>
            <a:r>
              <a:rPr lang="en-US" altLang="zh-CN" sz="1400" dirty="0" smtClean="0"/>
              <a:t>status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28290" y="2041103"/>
            <a:ext cx="1871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Input part </a:t>
            </a:r>
            <a:r>
              <a:rPr lang="en-US" altLang="zh-CN" sz="1400" dirty="0" smtClean="0"/>
              <a:t>No. to </a:t>
            </a:r>
            <a:r>
              <a:rPr lang="en-US" altLang="zh-CN" sz="1400" dirty="0"/>
              <a:t>query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56176" y="4561383"/>
            <a:ext cx="24427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Input resources name to query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19672" y="4532915"/>
            <a:ext cx="2088232" cy="201622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583668" y="3068960"/>
            <a:ext cx="1620180" cy="1916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455305" y="5445225"/>
            <a:ext cx="499530" cy="19160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4456835" y="3260564"/>
            <a:ext cx="499530" cy="19160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159732" y="4221089"/>
            <a:ext cx="17641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866902" y="3573016"/>
            <a:ext cx="72132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057399" y="6093296"/>
            <a:ext cx="72132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23" idx="1"/>
          </p:cNvCxnSpPr>
          <p:nvPr/>
        </p:nvCxnSpPr>
        <p:spPr>
          <a:xfrm flipV="1">
            <a:off x="2771800" y="3681028"/>
            <a:ext cx="3095102" cy="648073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3507624" y="4338744"/>
            <a:ext cx="3549775" cy="1862564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75059" y="5344441"/>
            <a:ext cx="195738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900" dirty="0" smtClean="0">
                <a:latin typeface="+mj-lt"/>
              </a:rPr>
              <a:t>Note</a:t>
            </a:r>
            <a:r>
              <a:rPr lang="zh-CN" altLang="en-US" sz="900" dirty="0" smtClean="0">
                <a:latin typeface="+mj-lt"/>
              </a:rPr>
              <a:t>：</a:t>
            </a:r>
            <a:r>
              <a:rPr lang="en-US" altLang="zh-CN" sz="900" dirty="0" smtClean="0">
                <a:latin typeface="+mj-lt"/>
              </a:rPr>
              <a:t> </a:t>
            </a:r>
            <a:r>
              <a:rPr lang="en-US" altLang="zh-CN" sz="900" dirty="0">
                <a:latin typeface="+mj-lt"/>
              </a:rPr>
              <a:t>Searching for a single word must be accurate and complete</a:t>
            </a:r>
            <a:endParaRPr lang="zh-CN" altLang="en-US" sz="900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88224" y="2834352"/>
            <a:ext cx="1944216" cy="5078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latin typeface="+mj-lt"/>
                <a:ea typeface="微软雅黑" panose="020B0503020204020204" pitchFamily="34" charset="-122"/>
              </a:rPr>
              <a:t>Note</a:t>
            </a:r>
            <a:r>
              <a:rPr lang="zh-CN" altLang="en-US" sz="900" dirty="0" smtClean="0">
                <a:latin typeface="+mj-lt"/>
                <a:ea typeface="微软雅黑" panose="020B0503020204020204" pitchFamily="34" charset="-122"/>
              </a:rPr>
              <a:t>：</a:t>
            </a:r>
            <a:r>
              <a:rPr lang="en-US" altLang="zh-CN" sz="900" dirty="0" smtClean="0">
                <a:latin typeface="+mj-lt"/>
                <a:ea typeface="微软雅黑" panose="020B0503020204020204" pitchFamily="34" charset="-122"/>
              </a:rPr>
              <a:t>you have to input the correct part NO. to  search,  specific part</a:t>
            </a:r>
            <a:r>
              <a:rPr lang="en-US" altLang="zh-CN" sz="900" dirty="0" smtClean="0">
                <a:latin typeface="+mj-lt"/>
              </a:rPr>
              <a:t> No. can be seen on attachment</a:t>
            </a:r>
            <a:endParaRPr lang="zh-CN" altLang="en-US" sz="900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</p:spTree>
    <p:extLst>
      <p:ext uri="{BB962C8B-B14F-4D97-AF65-F5344CB8AC3E}">
        <p14:creationId xmlns:p14="http://schemas.microsoft.com/office/powerpoint/2010/main" val="14273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7891" y="1344334"/>
            <a:ext cx="8609239" cy="74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Query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NO. reversely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Click </a:t>
            </a:r>
            <a:r>
              <a:rPr lang="en-US" altLang="zh-CN" sz="1200" b="1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“Illustration books of parts </a:t>
            </a:r>
            <a:r>
              <a:rPr lang="en-US" altLang="zh-CN" sz="1200" b="1" dirty="0" smtClean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“</a:t>
            </a:r>
            <a:r>
              <a:rPr lang="en-US" altLang="zh-CN" sz="1200" dirty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into its screen, then query resource 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and level 1 assembly  through part NO. that is to say ,input accurate  part NO. in “Part NO.”, then you can </a:t>
            </a:r>
            <a:r>
              <a:rPr lang="en-US" altLang="zh-CN" sz="1200" dirty="0" smtClean="0"/>
              <a:t>query related the </a:t>
            </a:r>
            <a:r>
              <a:rPr lang="en-US" altLang="zh-CN" sz="1200" dirty="0"/>
              <a:t>level </a:t>
            </a:r>
            <a:r>
              <a:rPr lang="en-US" altLang="zh-CN" sz="1200" dirty="0" smtClean="0"/>
              <a:t>1 </a:t>
            </a:r>
            <a:r>
              <a:rPr lang="en-US" altLang="zh-CN" sz="1200" dirty="0"/>
              <a:t>assembly and </a:t>
            </a:r>
            <a:r>
              <a:rPr lang="en-US" altLang="zh-CN" sz="1200" dirty="0" smtClean="0"/>
              <a:t> resource NO. </a:t>
            </a:r>
            <a:endParaRPr lang="zh-CN" altLang="en-US" sz="1200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7891" y="1005780"/>
            <a:ext cx="18533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/>
              <a:t>Other </a:t>
            </a:r>
            <a:r>
              <a:rPr lang="en-US" altLang="zh-CN" sz="1600" b="1" dirty="0" smtClean="0"/>
              <a:t>function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9289" y="2270440"/>
            <a:ext cx="3281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Click “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Illustration 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books of 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parts” 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button into it  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96876" y="2190056"/>
            <a:ext cx="1266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" dirty="0" smtClean="0">
                <a:latin typeface="+mj-lt"/>
                <a:ea typeface="微软雅黑" pitchFamily="34" charset="-122"/>
              </a:rPr>
              <a:t>Input part No. to query</a:t>
            </a:r>
            <a:endParaRPr lang="zh-CN" altLang="en-US" sz="900" dirty="0">
              <a:latin typeface="+mj-lt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02313" y="2137612"/>
            <a:ext cx="8637466" cy="4720387"/>
            <a:chOff x="202313" y="2137612"/>
            <a:chExt cx="8637466" cy="4720387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7526" y="2445389"/>
              <a:ext cx="3772946" cy="2111945"/>
            </a:xfrm>
            <a:prstGeom prst="rect">
              <a:avLst/>
            </a:prstGeom>
            <a:noFill/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右箭头 20"/>
            <p:cNvSpPr/>
            <p:nvPr/>
          </p:nvSpPr>
          <p:spPr>
            <a:xfrm>
              <a:off x="4419784" y="4461532"/>
              <a:ext cx="499530" cy="191604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13" y="2561641"/>
              <a:ext cx="4009647" cy="4107719"/>
            </a:xfrm>
            <a:prstGeom prst="rect">
              <a:avLst/>
            </a:prstGeom>
            <a:noFill/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5364088" y="2556743"/>
              <a:ext cx="72132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545" y="5157192"/>
              <a:ext cx="3215711" cy="65146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zh-CN" sz="900" dirty="0" smtClean="0">
                  <a:latin typeface="+mj-lt"/>
                  <a:ea typeface="微软雅黑" panose="020B0503020204020204" pitchFamily="34" charset="-122"/>
                </a:rPr>
                <a:t>Note</a:t>
              </a:r>
              <a:r>
                <a:rPr lang="zh-CN" altLang="en-US" sz="900" dirty="0" smtClean="0">
                  <a:latin typeface="+mj-lt"/>
                  <a:ea typeface="微软雅黑" panose="020B0503020204020204" pitchFamily="34" charset="-122"/>
                </a:rPr>
                <a:t>：</a:t>
              </a:r>
              <a:endParaRPr lang="en-US" altLang="zh-CN" sz="900" dirty="0" smtClean="0">
                <a:latin typeface="+mj-lt"/>
                <a:ea typeface="微软雅黑" panose="020B0503020204020204" pitchFamily="34" charset="-122"/>
              </a:endParaRPr>
            </a:p>
            <a:p>
              <a:r>
                <a:rPr lang="en-US" altLang="zh-CN" sz="900" dirty="0">
                  <a:latin typeface="+mj-lt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 smtClean="0">
                  <a:latin typeface="+mj-lt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+mj-lt"/>
                </a:rPr>
                <a:t>Without any operation, </a:t>
              </a:r>
              <a:r>
                <a:rPr lang="en-US" altLang="zh-CN" sz="900" dirty="0" smtClean="0">
                  <a:latin typeface="+mj-lt"/>
                </a:rPr>
                <a:t>input </a:t>
              </a:r>
              <a:r>
                <a:rPr lang="en-US" altLang="zh-CN" sz="900" dirty="0">
                  <a:latin typeface="+mj-lt"/>
                </a:rPr>
                <a:t>the correct part </a:t>
              </a:r>
              <a:r>
                <a:rPr lang="en-US" altLang="zh-CN" sz="900" dirty="0" smtClean="0">
                  <a:latin typeface="+mj-lt"/>
                </a:rPr>
                <a:t>No  to query directly .  </a:t>
              </a:r>
              <a:endParaRPr lang="zh-CN" altLang="en-US" sz="900" dirty="0">
                <a:latin typeface="+mj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39552" y="3140341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34286" y="2780927"/>
              <a:ext cx="305266" cy="4798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6063044" y="2549339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247743" y="3655086"/>
              <a:ext cx="3292033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798" y="4622918"/>
              <a:ext cx="3799674" cy="2235081"/>
            </a:xfrm>
            <a:prstGeom prst="rect">
              <a:avLst/>
            </a:prstGeom>
            <a:noFill/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矩形 34"/>
            <p:cNvSpPr/>
            <p:nvPr/>
          </p:nvSpPr>
          <p:spPr>
            <a:xfrm>
              <a:off x="8539777" y="3655086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724749" y="4756490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" name="矩形标注 3"/>
            <p:cNvSpPr/>
            <p:nvPr/>
          </p:nvSpPr>
          <p:spPr>
            <a:xfrm>
              <a:off x="4032008" y="2137612"/>
              <a:ext cx="1015518" cy="527144"/>
            </a:xfrm>
            <a:prstGeom prst="wedgeRectCallout">
              <a:avLst>
                <a:gd name="adj1" fmla="val 100619"/>
                <a:gd name="adj2" fmla="val 15103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smtClean="0">
                  <a:solidFill>
                    <a:srgbClr val="FF0000"/>
                  </a:solidFill>
                  <a:latin typeface="+mj-lt"/>
                </a:rPr>
                <a:t>Part  No. must be correct </a:t>
              </a:r>
              <a:r>
                <a:rPr lang="en-US" altLang="zh-CN" sz="900" dirty="0">
                  <a:solidFill>
                    <a:srgbClr val="FF0000"/>
                  </a:solidFill>
                  <a:latin typeface="+mj-lt"/>
                </a:rPr>
                <a:t>(case-insensitive)</a:t>
              </a:r>
              <a:endParaRPr lang="zh-CN" altLang="en-US" sz="90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98600" y="2549339"/>
              <a:ext cx="397448" cy="1996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7416608" y="2539380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247743" y="4323032"/>
              <a:ext cx="181868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 smtClean="0">
                  <a:latin typeface="+mj-lt"/>
                </a:rPr>
                <a:t>Contain level </a:t>
              </a:r>
              <a:r>
                <a:rPr lang="en-US" altLang="zh-CN" sz="900" b="1" dirty="0">
                  <a:latin typeface="+mj-lt"/>
                </a:rPr>
                <a:t>1 assembly of </a:t>
              </a:r>
              <a:r>
                <a:rPr lang="en-US" altLang="zh-CN" sz="900" b="1" dirty="0" smtClean="0">
                  <a:latin typeface="+mj-lt"/>
                </a:rPr>
                <a:t>part</a:t>
              </a:r>
              <a:endParaRPr lang="zh-CN" altLang="en-US" sz="900" b="1" dirty="0"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96049" y="4316249"/>
              <a:ext cx="144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 smtClean="0">
                  <a:latin typeface="+mj-lt"/>
                </a:rPr>
                <a:t>The corresponding resource No.</a:t>
              </a:r>
              <a:endParaRPr lang="zh-CN" altLang="en-US" sz="900" b="1" dirty="0">
                <a:latin typeface="+mj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309328" y="4036867"/>
              <a:ext cx="878769" cy="308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7786061" y="4036867"/>
              <a:ext cx="878769" cy="3080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974854" y="4756489"/>
              <a:ext cx="24135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 smtClean="0">
                  <a:latin typeface="+mj-lt"/>
                </a:rPr>
                <a:t>The corresponding explosion diagram</a:t>
              </a:r>
              <a:endParaRPr lang="zh-CN" altLang="en-US" sz="900" b="1" dirty="0">
                <a:latin typeface="+mj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069103" y="4036867"/>
              <a:ext cx="517925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箭头连接符 30"/>
            <p:cNvCxnSpPr/>
            <p:nvPr/>
          </p:nvCxnSpPr>
          <p:spPr>
            <a:xfrm flipV="1">
              <a:off x="2472412" y="2780927"/>
              <a:ext cx="2891676" cy="1358303"/>
            </a:xfrm>
            <a:prstGeom prst="straightConnector1">
              <a:avLst/>
            </a:prstGeom>
            <a:ln w="22225">
              <a:solidFill>
                <a:srgbClr val="00B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</p:spTree>
    <p:extLst>
      <p:ext uri="{BB962C8B-B14F-4D97-AF65-F5344CB8AC3E}">
        <p14:creationId xmlns:p14="http://schemas.microsoft.com/office/powerpoint/2010/main" val="19865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7891" y="1005780"/>
            <a:ext cx="18533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/>
              <a:t>Other </a:t>
            </a:r>
            <a:r>
              <a:rPr lang="en-US" altLang="zh-CN" sz="1600" b="1" dirty="0" smtClean="0"/>
              <a:t>function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8952" y="1360358"/>
            <a:ext cx="8609239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400" dirty="0" smtClean="0">
                <a:latin typeface="+mj-lt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+mj-lt"/>
                <a:ea typeface="微软雅黑" panose="020B0503020204020204" pitchFamily="34" charset="-122"/>
              </a:rPr>
              <a:t>Add </a:t>
            </a:r>
            <a:r>
              <a:rPr lang="en-US" altLang="zh-CN" sz="1400" dirty="0" smtClean="0">
                <a:latin typeface="+mj-lt"/>
              </a:rPr>
              <a:t>level </a:t>
            </a:r>
            <a:r>
              <a:rPr lang="en-US" altLang="zh-CN" sz="1400" dirty="0">
                <a:latin typeface="+mj-lt"/>
              </a:rPr>
              <a:t>1 </a:t>
            </a:r>
            <a:r>
              <a:rPr lang="en-US" altLang="zh-CN" sz="1400" dirty="0" smtClean="0">
                <a:latin typeface="+mj-lt"/>
              </a:rPr>
              <a:t>assembly to favorites</a:t>
            </a:r>
            <a:endParaRPr lang="zh-CN" altLang="en-US" sz="1400" dirty="0">
              <a:latin typeface="+mj-lt"/>
              <a:ea typeface="微软雅黑" panose="020B0503020204020204" pitchFamily="34" charset="-122"/>
            </a:endParaRPr>
          </a:p>
          <a:p>
            <a:pPr>
              <a:lnSpc>
                <a:spcPts val="27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Firstly ,you should  select  </a:t>
            </a:r>
            <a:r>
              <a:rPr lang="en-US" altLang="zh-CN" sz="1200" dirty="0"/>
              <a:t>level 1 </a:t>
            </a:r>
            <a:r>
              <a:rPr lang="en-US" altLang="zh-CN" sz="1200" dirty="0" smtClean="0"/>
              <a:t>assembly that you need to collect ,and then add what you select to “</a:t>
            </a:r>
            <a:r>
              <a:rPr lang="en-US" altLang="zh-CN" sz="1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Favorites”.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90064" y="2565181"/>
            <a:ext cx="4449106" cy="3384099"/>
            <a:chOff x="190064" y="2565181"/>
            <a:chExt cx="4449106" cy="33840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064" y="2565181"/>
              <a:ext cx="4449106" cy="3384099"/>
            </a:xfrm>
            <a:prstGeom prst="rect">
              <a:avLst/>
            </a:prstGeom>
            <a:noFill/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218951" y="3356992"/>
              <a:ext cx="397877" cy="25922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16829" y="3717032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67830" y="3068960"/>
              <a:ext cx="499105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15256" y="2838128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004047" y="2334072"/>
            <a:ext cx="3740095" cy="3615208"/>
            <a:chOff x="5004047" y="2334072"/>
            <a:chExt cx="3740095" cy="3615208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7" y="2608952"/>
              <a:ext cx="3740095" cy="3340328"/>
            </a:xfrm>
            <a:prstGeom prst="rect">
              <a:avLst/>
            </a:prstGeom>
            <a:noFill/>
            <a:ln w="9525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6623987" y="2334072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499487" y="2564904"/>
              <a:ext cx="499105" cy="2083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</p:spTree>
    <p:extLst>
      <p:ext uri="{BB962C8B-B14F-4D97-AF65-F5344CB8AC3E}">
        <p14:creationId xmlns:p14="http://schemas.microsoft.com/office/powerpoint/2010/main" val="80776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2926" y="1157819"/>
            <a:ext cx="83994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zh-CN" sz="1400" dirty="0" smtClean="0">
                <a:latin typeface="+mj-lt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latin typeface="+mj-lt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+mj-lt"/>
                <a:ea typeface="微软雅黑" panose="020B0503020204020204" pitchFamily="34" charset="-122"/>
              </a:rPr>
              <a:t>Query p</a:t>
            </a:r>
            <a:r>
              <a:rPr lang="en-US" altLang="zh-CN" sz="1400" dirty="0" smtClean="0">
                <a:solidFill>
                  <a:srgbClr val="000000"/>
                </a:solidFill>
                <a:latin typeface="+mj-lt"/>
              </a:rPr>
              <a:t>hysical drawing and resource reversely</a:t>
            </a:r>
            <a:r>
              <a:rPr lang="en-US" altLang="zh-CN" sz="1200" dirty="0">
                <a:latin typeface="+mj-lt"/>
              </a:rPr>
              <a:t> </a:t>
            </a:r>
            <a:endParaRPr lang="en-US" altLang="zh-CN" sz="1200" dirty="0" smtClean="0">
              <a:latin typeface="+mj-lt"/>
            </a:endParaRPr>
          </a:p>
          <a:p>
            <a:pPr fontAlgn="t"/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A.</a:t>
            </a:r>
            <a:r>
              <a:rPr lang="en-US" altLang="zh-CN" sz="1200" dirty="0">
                <a:latin typeface="+mj-lt"/>
              </a:rPr>
              <a:t> Click the </a:t>
            </a:r>
            <a:r>
              <a:rPr lang="en-US" altLang="zh-CN" sz="1200" dirty="0" smtClean="0">
                <a:latin typeface="+mj-lt"/>
              </a:rPr>
              <a:t>            </a:t>
            </a:r>
            <a:r>
              <a:rPr lang="en-US" altLang="zh-CN" sz="1200" dirty="0">
                <a:latin typeface="+mj-lt"/>
              </a:rPr>
              <a:t>in the right </a:t>
            </a:r>
            <a:r>
              <a:rPr lang="en-US" altLang="zh-CN" sz="1200" dirty="0" smtClean="0">
                <a:latin typeface="+mj-lt"/>
              </a:rPr>
              <a:t>corner 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after you select Part No.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and then the </a:t>
            </a:r>
            <a:r>
              <a:rPr lang="en-US" altLang="zh-CN" sz="1200" dirty="0" smtClean="0">
                <a:solidFill>
                  <a:srgbClr val="000000"/>
                </a:solidFill>
                <a:latin typeface="+mj-lt"/>
              </a:rPr>
              <a:t>physical drawing will be </a:t>
            </a:r>
            <a:r>
              <a:rPr lang="en-US" altLang="zh-CN" sz="1200" dirty="0" smtClean="0">
                <a:ea typeface="微软雅黑" panose="020B0503020204020204" pitchFamily="34" charset="-122"/>
              </a:rPr>
              <a:t>displayed</a:t>
            </a:r>
            <a:r>
              <a:rPr lang="en-US" altLang="zh-CN" sz="1200" dirty="0" smtClean="0">
                <a:solidFill>
                  <a:srgbClr val="000000"/>
                </a:solidFill>
                <a:latin typeface="+mj-lt"/>
              </a:rPr>
              <a:t>.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      </a:t>
            </a:r>
            <a:endParaRPr lang="en-US" altLang="zh-CN" sz="1200" dirty="0" smtClean="0">
              <a:latin typeface="+mj-lt"/>
              <a:ea typeface="微软雅黑" panose="020B0503020204020204" pitchFamily="34" charset="-122"/>
            </a:endParaRPr>
          </a:p>
          <a:p>
            <a:pPr fontAlgn="t"/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 B.</a:t>
            </a:r>
            <a:r>
              <a:rPr lang="en-US" altLang="zh-CN" sz="1200" dirty="0">
                <a:latin typeface="+mj-lt"/>
              </a:rPr>
              <a:t> Click </a:t>
            </a:r>
            <a:r>
              <a:rPr lang="en-US" altLang="zh-CN" sz="1200" dirty="0" smtClean="0">
                <a:latin typeface="+mj-lt"/>
              </a:rPr>
              <a:t>“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Belonging-to resources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+mj-lt"/>
              </a:rPr>
              <a:t>icon” </a:t>
            </a:r>
            <a:r>
              <a:rPr lang="zh-CN" altLang="en-US" sz="1200" dirty="0" smtClean="0">
                <a:latin typeface="+mj-lt"/>
                <a:ea typeface="微软雅黑" panose="020B0503020204020204" pitchFamily="34" charset="-122"/>
              </a:rPr>
              <a:t>             ，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and all the </a:t>
            </a:r>
            <a:r>
              <a:rPr lang="en-US" altLang="zh-CN" sz="1200" dirty="0">
                <a:ea typeface="微软雅黑" panose="020B0503020204020204" pitchFamily="34" charset="-122"/>
              </a:rPr>
              <a:t>parts</a:t>
            </a:r>
            <a:r>
              <a:rPr lang="en-US" altLang="zh-CN" sz="1200" dirty="0" smtClean="0">
                <a:latin typeface="+mj-lt"/>
                <a:ea typeface="微软雅黑" panose="020B0503020204020204" pitchFamily="34" charset="-122"/>
              </a:rPr>
              <a:t> resources will be displayed.</a:t>
            </a:r>
            <a:endParaRPr lang="zh-CN" altLang="en-US" sz="1200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2166694"/>
            <a:ext cx="4680207" cy="4510297"/>
            <a:chOff x="581890" y="2458192"/>
            <a:chExt cx="5368813" cy="420874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4" t="6448" r="2273"/>
            <a:stretch/>
          </p:blipFill>
          <p:spPr bwMode="auto">
            <a:xfrm>
              <a:off x="581890" y="2458192"/>
              <a:ext cx="5368813" cy="4193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5580112" y="6216328"/>
              <a:ext cx="231884" cy="4506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66399" y="2129165"/>
            <a:ext cx="4170097" cy="4540195"/>
            <a:chOff x="4073236" y="2430716"/>
            <a:chExt cx="5370278" cy="423664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9" t="4666"/>
            <a:stretch/>
          </p:blipFill>
          <p:spPr bwMode="auto">
            <a:xfrm>
              <a:off x="4073236" y="2430716"/>
              <a:ext cx="5370278" cy="4208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9159768" y="6216751"/>
              <a:ext cx="231884" cy="4506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80305"/>
            <a:ext cx="3143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782" y="1597656"/>
            <a:ext cx="438156" cy="27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127891" y="836712"/>
            <a:ext cx="18533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/>
              <a:t>Other </a:t>
            </a:r>
            <a:r>
              <a:rPr lang="en-US" altLang="zh-CN" sz="1600" b="1" dirty="0" smtClean="0"/>
              <a:t>function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88024" y="2129165"/>
            <a:ext cx="0" cy="4728835"/>
          </a:xfrm>
          <a:prstGeom prst="line">
            <a:avLst/>
          </a:prstGeom>
          <a:ln w="2222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004048" y="2636912"/>
            <a:ext cx="397866" cy="369332"/>
          </a:xfrm>
          <a:prstGeom prst="rect">
            <a:avLst/>
          </a:prstGeom>
          <a:solidFill>
            <a:srgbClr val="FFC000">
              <a:alpha val="98000"/>
            </a:srgbClr>
          </a:solidFill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05012" y="2636912"/>
            <a:ext cx="415498" cy="369332"/>
          </a:xfrm>
          <a:prstGeom prst="rect">
            <a:avLst/>
          </a:prstGeom>
          <a:solidFill>
            <a:srgbClr val="FFC000">
              <a:alpha val="98000"/>
            </a:srgbClr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092280" y="3212976"/>
            <a:ext cx="1723883" cy="2231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标注 18"/>
          <p:cNvSpPr/>
          <p:nvPr/>
        </p:nvSpPr>
        <p:spPr>
          <a:xfrm>
            <a:off x="1619672" y="4231462"/>
            <a:ext cx="1263686" cy="524239"/>
          </a:xfrm>
          <a:prstGeom prst="wedgeRectCallout">
            <a:avLst>
              <a:gd name="adj1" fmla="val 74444"/>
              <a:gd name="adj2" fmla="val -6805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rgbClr val="FF0000"/>
                </a:solidFill>
                <a:latin typeface="+mj-lt"/>
              </a:rPr>
              <a:t>The </a:t>
            </a:r>
            <a:r>
              <a:rPr lang="en-US" altLang="zh-CN" sz="900" dirty="0" smtClean="0">
                <a:solidFill>
                  <a:srgbClr val="FF0000"/>
                </a:solidFill>
                <a:latin typeface="+mj-lt"/>
              </a:rPr>
              <a:t>physical picture display area</a:t>
            </a:r>
            <a:endParaRPr lang="zh-CN" altLang="en-US" sz="9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26310" y="3542708"/>
            <a:ext cx="1667705" cy="2425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标注 20"/>
          <p:cNvSpPr/>
          <p:nvPr/>
        </p:nvSpPr>
        <p:spPr>
          <a:xfrm>
            <a:off x="6057039" y="2688737"/>
            <a:ext cx="1015518" cy="524239"/>
          </a:xfrm>
          <a:prstGeom prst="wedgeRectCallout">
            <a:avLst>
              <a:gd name="adj1" fmla="val 76538"/>
              <a:gd name="adj2" fmla="val 14490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rgbClr val="FF0000"/>
                </a:solidFill>
                <a:latin typeface="+mj-lt"/>
              </a:rPr>
              <a:t>Model </a:t>
            </a:r>
            <a:r>
              <a:rPr lang="en-US" altLang="zh-CN" sz="900" dirty="0" smtClean="0">
                <a:solidFill>
                  <a:srgbClr val="FF0000"/>
                </a:solidFill>
                <a:latin typeface="+mj-lt"/>
              </a:rPr>
              <a:t>display area</a:t>
            </a:r>
            <a:endParaRPr lang="zh-CN" altLang="en-US" sz="9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</p:spTree>
    <p:extLst>
      <p:ext uri="{BB962C8B-B14F-4D97-AF65-F5344CB8AC3E}">
        <p14:creationId xmlns:p14="http://schemas.microsoft.com/office/powerpoint/2010/main" val="6986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435909" y="1700808"/>
            <a:ext cx="6232435" cy="115212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26003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Catalogue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03648" y="1917794"/>
            <a:ext cx="6696744" cy="394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Ⅰ   Instruction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for basic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functions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 of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SES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system</a:t>
            </a:r>
          </a:p>
          <a:p>
            <a:pPr>
              <a:lnSpc>
                <a:spcPts val="2200"/>
              </a:lnSpc>
              <a:spcBef>
                <a:spcPct val="30000"/>
              </a:spcBef>
            </a:pPr>
            <a:endParaRPr kumimoji="1" lang="en-US" altLang="zh-CN" sz="2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Ⅱ   Methods of querying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llustration 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books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parts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and submitting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orders</a:t>
            </a:r>
            <a:endParaRPr kumimoji="1" lang="en-US" altLang="zh-CN" sz="20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200"/>
              </a:lnSpc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Ⅲ    Inquiry methods of maintenance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manual </a:t>
            </a:r>
          </a:p>
          <a:p>
            <a:pPr>
              <a:spcBef>
                <a:spcPct val="30000"/>
              </a:spcBef>
            </a:pPr>
            <a:endParaRPr kumimoji="1" lang="en-US" altLang="zh-CN" sz="20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Ⅳ    Solution of the frequent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questions</a:t>
            </a:r>
            <a:endParaRPr kumimoji="1" lang="zh-CN" altLang="en-US" sz="2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91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397" y="1301858"/>
            <a:ext cx="8758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Order p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arts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quickly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400" dirty="0" smtClean="0"/>
              <a:t>Enter </a:t>
            </a:r>
            <a:r>
              <a:rPr lang="en-US" altLang="zh-CN" sz="1400" dirty="0"/>
              <a:t>my shopping cart, select the </a:t>
            </a:r>
            <a:r>
              <a:rPr lang="en-US" altLang="zh-CN" sz="1400" dirty="0" smtClean="0"/>
              <a:t>“quick order”. Input part NO. to </a:t>
            </a:r>
            <a:r>
              <a:rPr lang="en-US" altLang="zh-CN" sz="1400" dirty="0"/>
              <a:t>query. Quick order need to </a:t>
            </a:r>
            <a:r>
              <a:rPr lang="en-US" altLang="zh-CN" sz="1400" dirty="0" smtClean="0"/>
              <a:t>input  </a:t>
            </a:r>
            <a:r>
              <a:rPr lang="en-US" altLang="zh-CN" sz="1400" dirty="0"/>
              <a:t>quantity, model number, level 1 assembly NO. manually and make sure that the order </a:t>
            </a:r>
            <a:r>
              <a:rPr lang="en-US" altLang="zh-CN" sz="1400" dirty="0" smtClean="0"/>
              <a:t>status is documented</a:t>
            </a:r>
            <a:r>
              <a:rPr lang="en-US" altLang="zh-CN" sz="1600" dirty="0" smtClean="0"/>
              <a:t>. </a:t>
            </a:r>
            <a:endParaRPr lang="en-US" altLang="zh-CN" sz="1600" dirty="0"/>
          </a:p>
        </p:txBody>
      </p:sp>
      <p:grpSp>
        <p:nvGrpSpPr>
          <p:cNvPr id="3" name="组合 2"/>
          <p:cNvGrpSpPr/>
          <p:nvPr/>
        </p:nvGrpSpPr>
        <p:grpSpPr>
          <a:xfrm>
            <a:off x="220397" y="2134833"/>
            <a:ext cx="8604448" cy="4574312"/>
            <a:chOff x="220397" y="2060848"/>
            <a:chExt cx="8604448" cy="457431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0397" y="2060848"/>
              <a:ext cx="8604448" cy="4574312"/>
            </a:xfrm>
            <a:prstGeom prst="rect">
              <a:avLst/>
            </a:prstGeom>
            <a:solidFill>
              <a:srgbClr val="00B050"/>
            </a:solidFill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墨迹 1"/>
                <p14:cNvContentPartPr/>
                <p14:nvPr/>
              </p14:nvContentPartPr>
              <p14:xfrm>
                <a:off x="6850800" y="2143080"/>
                <a:ext cx="550440" cy="7560"/>
              </p14:xfrm>
            </p:contentPart>
          </mc:Choice>
          <mc:Fallback xmlns="">
            <p:pic>
              <p:nvPicPr>
                <p:cNvPr id="2" name="墨迹 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34960" y="2079360"/>
                  <a:ext cx="582120" cy="13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矩形 6"/>
          <p:cNvSpPr/>
          <p:nvPr/>
        </p:nvSpPr>
        <p:spPr>
          <a:xfrm>
            <a:off x="1907704" y="2132856"/>
            <a:ext cx="864096" cy="234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99592" y="2520150"/>
            <a:ext cx="648072" cy="234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5400000" flipV="1">
            <a:off x="1148194" y="2976069"/>
            <a:ext cx="288033" cy="457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02630" y="3791017"/>
            <a:ext cx="3085793" cy="306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32112" y="3556123"/>
            <a:ext cx="1019607" cy="234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89063" y="3505882"/>
            <a:ext cx="679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After input number, select parts and add a shopping cart. My shopping cart shows the part information. Complete the query </a:t>
            </a:r>
          </a:p>
        </p:txBody>
      </p:sp>
      <p:sp>
        <p:nvSpPr>
          <p:cNvPr id="13" name="右箭头 12"/>
          <p:cNvSpPr/>
          <p:nvPr/>
        </p:nvSpPr>
        <p:spPr>
          <a:xfrm rot="10610610" flipV="1">
            <a:off x="8386092" y="2971951"/>
            <a:ext cx="556110" cy="779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771800" y="2132856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9485" y="2536332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25018" y="3277525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41972" y="3867087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97900" y="3277525"/>
            <a:ext cx="3904730" cy="234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031225" y="2498533"/>
            <a:ext cx="1265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Parts </a:t>
            </a:r>
            <a:r>
              <a:rPr lang="en-US" altLang="zh-CN" sz="1200" dirty="0"/>
              <a:t>choose success </a:t>
            </a:r>
          </a:p>
        </p:txBody>
      </p:sp>
      <p:sp>
        <p:nvSpPr>
          <p:cNvPr id="21" name="矩形 20"/>
          <p:cNvSpPr/>
          <p:nvPr/>
        </p:nvSpPr>
        <p:spPr>
          <a:xfrm>
            <a:off x="2051719" y="3560185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784624" y="2522181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75520" y="4107026"/>
            <a:ext cx="3127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To </a:t>
            </a:r>
            <a:r>
              <a:rPr lang="en-US" altLang="zh-CN" sz="1400" dirty="0"/>
              <a:t>manually enter the quantity, model number, level 1 </a:t>
            </a:r>
            <a:r>
              <a:rPr lang="en-US" altLang="zh-CN" sz="1400" dirty="0" smtClean="0"/>
              <a:t>assembly.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90557" y="4514348"/>
            <a:ext cx="1706296" cy="95410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Function 1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/>
              <a:t>The </a:t>
            </a:r>
            <a:r>
              <a:rPr lang="en-US" altLang="zh-CN" sz="1400" dirty="0" smtClean="0"/>
              <a:t>function can </a:t>
            </a:r>
            <a:r>
              <a:rPr lang="en-US" altLang="zh-CN" sz="1400" dirty="0"/>
              <a:t>search  intangibly </a:t>
            </a:r>
            <a:r>
              <a:rPr lang="en-US" altLang="zh-CN" sz="1400" dirty="0" smtClean="0"/>
              <a:t>, not case-insensitive</a:t>
            </a:r>
            <a:r>
              <a:rPr lang="en-US" altLang="zh-CN" sz="1400" dirty="0"/>
              <a:t>. </a:t>
            </a: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1672717" y="3508357"/>
            <a:ext cx="308462" cy="1005991"/>
          </a:xfrm>
          <a:prstGeom prst="straightConnector1">
            <a:avLst/>
          </a:prstGeom>
          <a:ln w="22225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67637" y="4520736"/>
            <a:ext cx="1581244" cy="95410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</a:rPr>
              <a:t>Function 2</a:t>
            </a:r>
            <a:r>
              <a:rPr lang="zh-CN" altLang="en-US" dirty="0">
                <a:latin typeface="+mn-lt"/>
                <a:ea typeface="+mn-ea"/>
              </a:rPr>
              <a:t>：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en-US" altLang="zh-CN" dirty="0" smtClean="0">
                <a:latin typeface="+mn-lt"/>
                <a:ea typeface="+mn-ea"/>
              </a:rPr>
              <a:t>Output all </a:t>
            </a:r>
            <a:r>
              <a:rPr lang="en-US" altLang="zh-CN" dirty="0">
                <a:latin typeface="+mn-lt"/>
                <a:ea typeface="+mn-ea"/>
              </a:rPr>
              <a:t>parts </a:t>
            </a:r>
            <a:r>
              <a:rPr lang="en-US" altLang="zh-CN" dirty="0" smtClean="0">
                <a:latin typeface="+mn-lt"/>
                <a:ea typeface="+mn-ea"/>
              </a:rPr>
              <a:t>lists of </a:t>
            </a:r>
            <a:r>
              <a:rPr lang="en-US" altLang="zh-CN" sz="1100" dirty="0"/>
              <a:t>shopping </a:t>
            </a:r>
            <a:r>
              <a:rPr lang="en-US" altLang="zh-CN" sz="1100" dirty="0" smtClean="0"/>
              <a:t>cart</a:t>
            </a:r>
            <a:r>
              <a:rPr lang="en-US" altLang="zh-CN" dirty="0" smtClean="0"/>
              <a:t>. </a:t>
            </a:r>
            <a:endParaRPr lang="en-US" altLang="zh-CN" dirty="0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1981179" y="2711017"/>
            <a:ext cx="1726725" cy="1835317"/>
          </a:xfrm>
          <a:prstGeom prst="straightConnector1">
            <a:avLst/>
          </a:prstGeom>
          <a:ln w="22225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4130737" y="2711017"/>
            <a:ext cx="1036288" cy="1803331"/>
          </a:xfrm>
          <a:prstGeom prst="straightConnector1">
            <a:avLst/>
          </a:prstGeom>
          <a:ln w="22225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03226" y="4546334"/>
            <a:ext cx="1581244" cy="15081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+mn-lt"/>
                <a:ea typeface="+mn-ea"/>
              </a:rPr>
              <a:t>Function 3</a:t>
            </a:r>
            <a:r>
              <a:rPr lang="zh-CN" altLang="en-US" dirty="0">
                <a:latin typeface="+mn-lt"/>
                <a:ea typeface="+mn-ea"/>
              </a:rPr>
              <a:t>：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en-US" altLang="zh-CN" dirty="0">
                <a:latin typeface="+mn-lt"/>
                <a:ea typeface="+mn-ea"/>
              </a:rPr>
              <a:t>Download system </a:t>
            </a:r>
            <a:r>
              <a:rPr lang="en-US" altLang="zh-CN" dirty="0" smtClean="0">
                <a:latin typeface="+mn-lt"/>
                <a:ea typeface="+mn-ea"/>
              </a:rPr>
              <a:t>version, </a:t>
            </a:r>
            <a:r>
              <a:rPr lang="en-US" altLang="zh-CN" dirty="0">
                <a:latin typeface="+mn-lt"/>
                <a:ea typeface="+mn-ea"/>
              </a:rPr>
              <a:t>make </a:t>
            </a:r>
            <a:r>
              <a:rPr lang="en-US" altLang="zh-CN" dirty="0" smtClean="0">
                <a:latin typeface="+mn-lt"/>
                <a:ea typeface="+mn-ea"/>
              </a:rPr>
              <a:t>parts order and input system </a:t>
            </a:r>
            <a:r>
              <a:rPr lang="en-US" altLang="zh-CN" sz="1100" dirty="0"/>
              <a:t>according to the </a:t>
            </a:r>
            <a:r>
              <a:rPr lang="en-US" altLang="zh-CN" sz="1100" dirty="0" smtClean="0"/>
              <a:t>version.</a:t>
            </a:r>
            <a:endParaRPr lang="en-US" altLang="zh-CN" dirty="0">
              <a:latin typeface="+mn-lt"/>
              <a:ea typeface="+mn-ea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3350265" y="2711017"/>
            <a:ext cx="1652961" cy="1835317"/>
          </a:xfrm>
          <a:prstGeom prst="straightConnector1">
            <a:avLst/>
          </a:prstGeom>
          <a:ln w="22225">
            <a:solidFill>
              <a:srgbClr val="00B05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  <p:sp>
        <p:nvSpPr>
          <p:cNvPr id="33" name="矩形 32"/>
          <p:cNvSpPr/>
          <p:nvPr/>
        </p:nvSpPr>
        <p:spPr>
          <a:xfrm>
            <a:off x="127891" y="836712"/>
            <a:ext cx="18533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r>
              <a:rPr lang="zh-CN" altLang="en-US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/>
              <a:t>Other </a:t>
            </a:r>
            <a:r>
              <a:rPr lang="en-US" altLang="zh-CN" sz="1600" b="1" dirty="0" smtClean="0"/>
              <a:t>function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7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5249" y="1340768"/>
            <a:ext cx="8609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query the submitted order</a:t>
            </a: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click      in upper right corner on the page, you can query my </a:t>
            </a:r>
            <a:r>
              <a:rPr lang="en-US" altLang="zh-CN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purchase orders.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7891" y="980202"/>
            <a:ext cx="20842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1600" b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other function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83568" y="2348880"/>
            <a:ext cx="6348179" cy="3456384"/>
            <a:chOff x="683568" y="2348880"/>
            <a:chExt cx="6348179" cy="345638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2348880"/>
              <a:ext cx="6348179" cy="3456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3070382" y="3842178"/>
              <a:ext cx="2365713" cy="5229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275856" y="2348880"/>
              <a:ext cx="648072" cy="3600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66" y="1661347"/>
            <a:ext cx="2762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</p:spTree>
    <p:extLst>
      <p:ext uri="{BB962C8B-B14F-4D97-AF65-F5344CB8AC3E}">
        <p14:creationId xmlns:p14="http://schemas.microsoft.com/office/powerpoint/2010/main" val="8556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3" y="838546"/>
            <a:ext cx="43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Attachment</a:t>
            </a:r>
            <a:r>
              <a:rPr kumimoji="1"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part schedule of tractor </a:t>
            </a:r>
            <a:endParaRPr kumimoji="1"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638222"/>
              </p:ext>
            </p:extLst>
          </p:nvPr>
        </p:nvGraphicFramePr>
        <p:xfrm>
          <a:off x="138599" y="1247274"/>
          <a:ext cx="8773396" cy="554461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69211"/>
                <a:gridCol w="3682445"/>
                <a:gridCol w="200385"/>
                <a:gridCol w="638910"/>
                <a:gridCol w="3682445"/>
              </a:tblGrid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P/N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English</a:t>
                      </a:r>
                      <a:r>
                        <a:rPr lang="en-US" altLang="zh-CN" sz="1000" b="1" i="0" u="none" strike="noStrike" baseline="0" dirty="0" smtClean="0">
                          <a:effectLst/>
                          <a:latin typeface="+mn-lt"/>
                        </a:rPr>
                        <a:t> Name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P/N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English</a:t>
                      </a:r>
                      <a:r>
                        <a:rPr lang="en-US" altLang="zh-CN" sz="1000" b="1" i="0" u="none" strike="noStrike" baseline="0" dirty="0" smtClean="0">
                          <a:effectLst/>
                          <a:latin typeface="+mn-lt"/>
                        </a:rPr>
                        <a:t> Name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10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FLYWHEEL INSTALLATION ASSEMBLY</a:t>
                      </a:r>
                      <a:endParaRPr lang="en-US" sz="1000" b="0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WHEEL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AIR FILTER SYSTEM ASSEMBLY</a:t>
                      </a:r>
                      <a:endParaRPr lang="en-US" sz="1000" b="0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GUIDE WHEEL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AIR FILTER ASSEMBLY</a:t>
                      </a:r>
                      <a:endParaRPr lang="en-US" sz="1000" b="0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DRIVING WHEEL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COOLING SYSTEM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34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REAR DRIVING WHEEL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13.1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COOLING SYSTEM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34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DRIVING WHEEL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13.2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BRACKET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35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TOWING MECHANISM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13.3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WATER TANK SEAL PLATE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36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CLUTCH HOUSING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CONTROL MECHANISM ASSEMBLY OF ENGINE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36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CLUTCH HOUSING SUBASSEMBLY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20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EXTINGUISH WIRE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36.1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SHUTTLE SHIFT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20.1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HAND THROTTLE CONTROL MECHANISM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36.1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CREEPER GEAR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20.1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HAND THROTTLE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36.1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SHUTTLE SHIFT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20.1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HAND THROTTLE,FLAMEOUT CABLE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36.1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CLUTCH HOUSING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20.2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FOOT THROTTLE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36.2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SHUTTLE SHIFT CONTROL MECHANISM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20.3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PULL WIRE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36.2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CREEPER GEAR CONTROL MECHANISM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CLUTCH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TRANSMISSION CASE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CLUTCH SUBASSEMBLY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RIGHT HALF SHAFT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21.2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CLUTCH CONTROL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LEFT HALF SHAFT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EXHAUST SYSTEM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37.2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REAR CENTRAL ASSEMBLY OF TRANSMISSION CASE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24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BATTERY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37.3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TRANSMISSION CASE CONTROL MECHANISM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AXLE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39.1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FINAL TRANSMISSION ASSEMBLY (LEFT)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DRIVING AXLE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39.2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FINAL TRANSMISSION ASSEMBLY (RIGHT)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DRIVING AXLE SUB-ASSEMBLY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40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MECHANICAL STEERING GEAR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31.1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SHAFT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40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STEERING WHEEL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31.2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BRACKET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40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FULLY HYDRAULIC STEERING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31.3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SUPPORT SEAT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40.2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STEERING PIPE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53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 dirty="0">
                          <a:effectLst/>
                        </a:rPr>
                        <a:t>31.4</a:t>
                      </a:r>
                      <a:endParaRPr lang="en-US" altLang="zh-CN" sz="1000" b="0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REAR SUPPORTING SEAT ASSEMBLY</a:t>
                      </a:r>
                      <a:endParaRPr lang="en-US" sz="1000" b="0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40.3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ADJUSTING STEERING COLUMN INSTALLATION ASSEMBLY</a:t>
                      </a:r>
                      <a:endParaRPr lang="en-US" sz="1000" b="0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</p:spTree>
    <p:extLst>
      <p:ext uri="{BB962C8B-B14F-4D97-AF65-F5344CB8AC3E}">
        <p14:creationId xmlns:p14="http://schemas.microsoft.com/office/powerpoint/2010/main" val="2513146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66115"/>
              </p:ext>
            </p:extLst>
          </p:nvPr>
        </p:nvGraphicFramePr>
        <p:xfrm>
          <a:off x="190063" y="1247262"/>
          <a:ext cx="8640962" cy="559053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60619"/>
                <a:gridCol w="3626858"/>
                <a:gridCol w="197361"/>
                <a:gridCol w="629266"/>
                <a:gridCol w="3626858"/>
              </a:tblGrid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P/N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English</a:t>
                      </a:r>
                      <a:r>
                        <a:rPr lang="en-US" altLang="zh-CN" sz="1000" b="1" i="0" u="none" strike="noStrike" baseline="0" dirty="0" smtClean="0">
                          <a:effectLst/>
                          <a:latin typeface="+mn-lt"/>
                        </a:rPr>
                        <a:t> Name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effectLst/>
                        </a:rPr>
                        <a:t>　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P/N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English</a:t>
                      </a:r>
                      <a:r>
                        <a:rPr lang="en-US" altLang="zh-CN" sz="1000" b="1" i="0" u="none" strike="noStrike" baseline="0" dirty="0" smtClean="0">
                          <a:effectLst/>
                          <a:latin typeface="+mn-lt"/>
                        </a:rPr>
                        <a:t> Name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40.3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STEERING PIPE COLUMN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45.7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CONNECTING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40.3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STEERING COLUMN MOUNTING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45.8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REAR CONNECTING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40.3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STEERING COLUMN INSTALLATION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46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SAFETY FRAME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PTO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BONNET MUDGUARD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41.1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PTO SHAFT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BONNET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41.2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PTO GEAR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DASHBOARD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41.3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PTO CONTROL MECHANISM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BONNET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TRANSFER CASE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REARVIEW MIRROR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42.1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TRANSFER CASE HOUSING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BONNET SEAL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42.2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TRANSFER CASE TRANSMISSION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MUD GUARD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42.2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TRANSFER CASE TRANSMISSION SHAFT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47.4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DASHBOARD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42.3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TRANSFER CASE CONTROL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47.5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PORTAL FRAME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BRAKE AND CONTROL MECHANISM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47.6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PNEUMATIC SPRING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43.1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BRAKE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47.6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BONNET PNEUMATIC SPRING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43.3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BRAKE CONTROL MECHANISM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47.7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BONNET LOCK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43.3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BRAKE CONTROL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ELECTRIC SYSTEM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43.3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BRAKE SYSTEM CONTROL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INSTRUMENT HARNESS AND ACCESSORIES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44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SEAT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MAIN HARNESS AND FRONT LAMP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44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SEAT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REAR LAMP HARNESS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45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FLOOR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INSTRUMENT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45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FLOOR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ENGINE HARNESS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45.2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FENDER MOUNTING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BODY HARNESS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45.3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PEDAL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BODY HARNESS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45.4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FLOOR MUDGUARD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LAMP HARNESS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45.5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DRIVER’S CAB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48.7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INSTRUMENT MOUNTING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0705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45.5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DRIVER'S CAB INSTALLATION ASSEMBLY</a:t>
                      </a:r>
                      <a:endParaRPr lang="en-US" sz="1000" b="0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48.7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COMBINED INSTRUMENT ASSEMBLY</a:t>
                      </a:r>
                      <a:endParaRPr lang="en-US" sz="1000" b="0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3" y="838546"/>
            <a:ext cx="43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Attachment</a:t>
            </a:r>
            <a:r>
              <a:rPr kumimoji="1"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part schedule of tractor </a:t>
            </a:r>
            <a:endParaRPr kumimoji="1"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180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025865"/>
              </p:ext>
            </p:extLst>
          </p:nvPr>
        </p:nvGraphicFramePr>
        <p:xfrm>
          <a:off x="251520" y="1268760"/>
          <a:ext cx="8640960" cy="532858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60619"/>
                <a:gridCol w="3626857"/>
                <a:gridCol w="197361"/>
                <a:gridCol w="629266"/>
                <a:gridCol w="3626857"/>
              </a:tblGrid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P/N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English</a:t>
                      </a:r>
                      <a:r>
                        <a:rPr lang="en-US" altLang="zh-CN" sz="1000" b="1" i="0" u="none" strike="noStrike" baseline="0" dirty="0" smtClean="0">
                          <a:effectLst/>
                          <a:latin typeface="+mn-lt"/>
                        </a:rPr>
                        <a:t> Name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P/N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 smtClean="0">
                          <a:effectLst/>
                          <a:latin typeface="+mn-lt"/>
                        </a:rPr>
                        <a:t>English</a:t>
                      </a:r>
                      <a:r>
                        <a:rPr lang="en-US" altLang="zh-CN" sz="1000" b="1" i="0" u="none" strike="noStrike" baseline="0" dirty="0" smtClean="0">
                          <a:effectLst/>
                          <a:latin typeface="+mn-lt"/>
                        </a:rPr>
                        <a:t> Name</a:t>
                      </a:r>
                      <a:endParaRPr lang="zh-CN" altLang="en-US" sz="1000" b="1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49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TOOL BOX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58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OIL FILTER PIPE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49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TOOL BOX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58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HYDRAULIC OUTPUT PIPE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50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FUEL OIL TANK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58.1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OIL PUMP/PIPE/FILTER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50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OIL TANK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58.2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HYDRAULIC LIFTING OIL PIPE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50.1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OIL TANK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58.3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SINGLE-WAY HYDRAULIC OUTPUT ASSEMBLY 1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50.3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OIL CONVEYING PIPE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58.3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SIMPLE HYDRAULIC OUTPUT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TOW EQUIPMENT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62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SAFETY BELT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TOW EQUIPMENT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62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SAFETY BELT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55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LIFTER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63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LOADING OIL TANK AND PIPE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55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LIFTER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74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BALLAST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55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BREATH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74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BALLAST BRACKET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55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FRONT LOADING CONNECTING PIPE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74.2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BALLAST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55.6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AUXILIARY OIL TANK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80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TRAILER AIR BRAKE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55.6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HYDRAULIC AUXILIARY OIL TANK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80.1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AIR CYLINDER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56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SUSPENSION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80.1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BRAKE VALVE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DISTRIBUTOR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80.2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PNEUMATIC BRAKE PIPE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57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DISTRIBUTOR AND CONTROL MECHANISM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80.2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AIR CYLINDER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58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MULTI-WAY VALVE OIL PUMP ﹠ OIL PIPE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80.3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AIR CONVEYING PIPELINE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58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MULTI-WAY VALVE OIL PIPE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81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HEATER INSTALLATION ASSEMBLY</a:t>
                      </a:r>
                      <a:endParaRPr 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  <a:tr h="2537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58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OIL PUMP PIPE ASSEMBLY</a:t>
                      </a:r>
                      <a:endParaRPr lang="en-US" sz="1000" b="0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91</a:t>
                      </a:r>
                      <a:endParaRPr lang="en-US" altLang="zh-CN" sz="1000" b="0" i="0" u="none" strike="noStrike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REAR BALLAST ASSEMBLY</a:t>
                      </a:r>
                      <a:endParaRPr lang="en-US" sz="1000" b="0" i="0" u="none" strike="noStrike" dirty="0">
                        <a:effectLst/>
                        <a:latin typeface="宋体"/>
                      </a:endParaRPr>
                    </a:p>
                  </a:txBody>
                  <a:tcPr marL="8175" marR="8175" marT="8175" marB="0" anchor="ctr"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3" y="838546"/>
            <a:ext cx="43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Attachment</a:t>
            </a:r>
            <a:r>
              <a:rPr kumimoji="1"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part schedule of tractor </a:t>
            </a:r>
            <a:endParaRPr kumimoji="1"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693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435980" y="4077072"/>
            <a:ext cx="6480720" cy="10801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26003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Catalogue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03648" y="1917794"/>
            <a:ext cx="6696744" cy="394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Ⅰ   Instruction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for basic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functions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 of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SES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system</a:t>
            </a:r>
          </a:p>
          <a:p>
            <a:pPr>
              <a:lnSpc>
                <a:spcPts val="2200"/>
              </a:lnSpc>
              <a:spcBef>
                <a:spcPct val="30000"/>
              </a:spcBef>
            </a:pPr>
            <a:endParaRPr kumimoji="1" lang="en-US" altLang="zh-CN" sz="2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Ⅱ   Methods of querying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llustration 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books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parts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and submitting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orders</a:t>
            </a:r>
            <a:endParaRPr kumimoji="1" lang="en-US" altLang="zh-CN" sz="20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200"/>
              </a:lnSpc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Ⅲ    Inquiry methods of maintenance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manual </a:t>
            </a:r>
          </a:p>
          <a:p>
            <a:pPr>
              <a:spcBef>
                <a:spcPct val="30000"/>
              </a:spcBef>
            </a:pPr>
            <a:endParaRPr kumimoji="1" lang="en-US" altLang="zh-CN" sz="20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Ⅳ    Solution of the frequent questions</a:t>
            </a:r>
            <a:endParaRPr kumimoji="1" lang="zh-CN" altLang="en-US" sz="2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049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062" y="957047"/>
            <a:ext cx="36618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Ⅰ 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/>
              <a:t> </a:t>
            </a:r>
            <a:r>
              <a:rPr lang="en-US" altLang="zh-CN" sz="1600" b="1" dirty="0"/>
              <a:t>The </a:t>
            </a:r>
            <a:r>
              <a:rPr lang="en-US" altLang="zh-CN" sz="1600" b="1" dirty="0" smtClean="0"/>
              <a:t>method of manual query</a:t>
            </a:r>
            <a:endParaRPr lang="en-US" altLang="zh-CN" sz="1600" b="1" dirty="0"/>
          </a:p>
          <a:p>
            <a:pPr lvl="0"/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1332188"/>
            <a:ext cx="914400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/>
              <a:t>Maintenance </a:t>
            </a:r>
            <a:r>
              <a:rPr lang="en-US" altLang="zh-CN" sz="1600" dirty="0"/>
              <a:t>manuals, specifications and other </a:t>
            </a:r>
            <a:r>
              <a:rPr lang="en-US" altLang="zh-CN" sz="1600" dirty="0" smtClean="0"/>
              <a:t>manuals are the </a:t>
            </a:r>
            <a:r>
              <a:rPr lang="en-US" altLang="zh-CN" sz="1600" dirty="0"/>
              <a:t>same query </a:t>
            </a:r>
            <a:r>
              <a:rPr lang="en-US" altLang="zh-CN" sz="1600" dirty="0" smtClean="0"/>
              <a:t>just like </a:t>
            </a:r>
            <a:r>
              <a:rPr lang="en-US" altLang="zh-CN" sz="1600" dirty="0"/>
              <a:t>t</a:t>
            </a:r>
            <a:r>
              <a:rPr lang="en-US" altLang="zh-CN" sz="1600" dirty="0" smtClean="0"/>
              <a:t>he following two </a:t>
            </a:r>
            <a:r>
              <a:rPr lang="en-US" altLang="zh-CN" sz="1600" dirty="0"/>
              <a:t>ways </a:t>
            </a:r>
            <a:r>
              <a:rPr lang="en-US" altLang="zh-CN" sz="1600" dirty="0" smtClean="0"/>
              <a:t>: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1600" dirty="0"/>
              <a:t>Q</a:t>
            </a:r>
            <a:r>
              <a:rPr lang="en-US" altLang="zh-CN" sz="1600" dirty="0" smtClean="0"/>
              <a:t>uery of directory </a:t>
            </a:r>
            <a:r>
              <a:rPr lang="en-US" altLang="zh-CN" sz="1600" dirty="0"/>
              <a:t>tree </a:t>
            </a:r>
            <a:r>
              <a:rPr lang="en-US" altLang="zh-CN" sz="1600" dirty="0" smtClean="0"/>
              <a:t>            Query of fuzzy </a:t>
            </a:r>
            <a:r>
              <a:rPr lang="en-US" altLang="zh-CN" sz="1600" dirty="0"/>
              <a:t>search</a:t>
            </a:r>
          </a:p>
        </p:txBody>
      </p:sp>
      <p:sp>
        <p:nvSpPr>
          <p:cNvPr id="21" name="椭圆 20"/>
          <p:cNvSpPr/>
          <p:nvPr/>
        </p:nvSpPr>
        <p:spPr>
          <a:xfrm>
            <a:off x="702531" y="1675694"/>
            <a:ext cx="318648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3131840" y="1660483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67432" y="2081703"/>
            <a:ext cx="267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/>
              <a:t> Query of d</a:t>
            </a:r>
            <a:r>
              <a:rPr lang="en-US" altLang="zh-CN" sz="1600" dirty="0" smtClean="0"/>
              <a:t>irectory tree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4057" y="2420888"/>
            <a:ext cx="7828705" cy="4437743"/>
            <a:chOff x="184057" y="2420888"/>
            <a:chExt cx="7828705" cy="443774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420888"/>
              <a:ext cx="7367119" cy="44377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61265" y="3284984"/>
              <a:ext cx="466319" cy="5949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324519" y="4365104"/>
              <a:ext cx="943225" cy="1871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61855" y="2948892"/>
              <a:ext cx="1494308" cy="29283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37517" y="4293096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84057" y="3143038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356162" y="2877651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762655" y="3169568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308303" y="3143038"/>
              <a:ext cx="454351" cy="4365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4996413"/>
              <a:ext cx="2024832" cy="17617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矩形 24"/>
            <p:cNvSpPr/>
            <p:nvPr/>
          </p:nvSpPr>
          <p:spPr>
            <a:xfrm>
              <a:off x="4077445" y="4742497"/>
              <a:ext cx="250107" cy="2308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zh-CN" sz="900" dirty="0" smtClean="0">
                  <a:ln>
                    <a:solidFill>
                      <a:schemeClr val="tx1"/>
                    </a:solidFill>
                  </a:ln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sz="900" dirty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344651" y="4673247"/>
            <a:ext cx="1776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Separate PDF </a:t>
            </a:r>
            <a:r>
              <a:rPr lang="en-US" altLang="zh-CN" dirty="0" smtClean="0"/>
              <a:t>file</a:t>
            </a:r>
            <a:endParaRPr lang="en-US" altLang="zh-CN" dirty="0"/>
          </a:p>
        </p:txBody>
      </p:sp>
      <p:sp>
        <p:nvSpPr>
          <p:cNvPr id="27" name="TextBox 26"/>
          <p:cNvSpPr txBox="1"/>
          <p:nvPr/>
        </p:nvSpPr>
        <p:spPr>
          <a:xfrm>
            <a:off x="190063" y="248162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Ⅲ    Inquiry methods of maintenance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manual </a:t>
            </a:r>
            <a:endParaRPr kumimoji="1"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16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1" y="2543655"/>
            <a:ext cx="8113729" cy="4301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049" y="1728607"/>
            <a:ext cx="860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/>
              <a:t>C</a:t>
            </a:r>
            <a:r>
              <a:rPr lang="en-US" altLang="zh-CN" sz="1600" dirty="0" smtClean="0"/>
              <a:t>lick repair </a:t>
            </a:r>
            <a:r>
              <a:rPr lang="en-US" altLang="zh-CN" sz="1600" dirty="0"/>
              <a:t>manual, the manual list </a:t>
            </a:r>
            <a:r>
              <a:rPr lang="en-US" altLang="zh-CN" sz="1600" dirty="0" smtClean="0"/>
              <a:t> will appear </a:t>
            </a:r>
            <a:r>
              <a:rPr lang="en-US" altLang="zh-CN" sz="1600" dirty="0"/>
              <a:t>on the right </a:t>
            </a:r>
            <a:r>
              <a:rPr lang="en-US" altLang="zh-CN" sz="1600" dirty="0" smtClean="0"/>
              <a:t>side. </a:t>
            </a:r>
            <a:endParaRPr lang="en-US" altLang="zh-CN" sz="1600" dirty="0"/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600" dirty="0"/>
              <a:t>earch the content </a:t>
            </a:r>
            <a:r>
              <a:rPr lang="en-US" altLang="zh-CN" sz="1600" dirty="0" smtClean="0"/>
              <a:t>of manual topic </a:t>
            </a:r>
            <a:r>
              <a:rPr lang="en-US" altLang="zh-CN" sz="1600" dirty="0"/>
              <a:t>intangibly.</a:t>
            </a:r>
            <a:r>
              <a:rPr lang="en-US" altLang="zh-CN" sz="1600" dirty="0" smtClean="0"/>
              <a:t> </a:t>
            </a:r>
            <a:endParaRPr lang="en-US" altLang="zh-CN" sz="1600" dirty="0"/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/>
              <a:t>Click </a:t>
            </a:r>
            <a:r>
              <a:rPr lang="en-US" altLang="zh-CN" sz="1600" dirty="0"/>
              <a:t>b</a:t>
            </a:r>
            <a:r>
              <a:rPr lang="en-US" altLang="zh-CN" sz="1600" dirty="0" smtClean="0"/>
              <a:t>rowse then </a:t>
            </a:r>
            <a:r>
              <a:rPr lang="en-US" altLang="zh-CN" sz="1600" dirty="0"/>
              <a:t>open and </a:t>
            </a:r>
            <a:r>
              <a:rPr lang="en-US" altLang="zh-CN" sz="1600" dirty="0" smtClean="0"/>
              <a:t>check it in </a:t>
            </a:r>
            <a:r>
              <a:rPr lang="en-US" altLang="zh-CN" sz="1600" dirty="0"/>
              <a:t>SES system </a:t>
            </a:r>
            <a:r>
              <a:rPr lang="en-US" altLang="zh-CN" sz="1600" dirty="0" smtClean="0"/>
              <a:t>. </a:t>
            </a:r>
            <a:endParaRPr lang="en-US" altLang="zh-CN" sz="1600" dirty="0"/>
          </a:p>
        </p:txBody>
      </p:sp>
      <p:sp>
        <p:nvSpPr>
          <p:cNvPr id="7" name="矩形 6"/>
          <p:cNvSpPr/>
          <p:nvPr/>
        </p:nvSpPr>
        <p:spPr>
          <a:xfrm>
            <a:off x="190063" y="3570437"/>
            <a:ext cx="648072" cy="567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0800000" flipH="1">
            <a:off x="838135" y="4019084"/>
            <a:ext cx="2026775" cy="479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956375" y="3429000"/>
            <a:ext cx="385715" cy="42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02795" y="2871939"/>
            <a:ext cx="792088" cy="250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411138" y="3447852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8135" y="3623290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94883" y="2741776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42569" y="2621158"/>
            <a:ext cx="1221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Fuzzy search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03" y="4585899"/>
            <a:ext cx="3097833" cy="2258932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1981003" y="4355067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59710" y="4301206"/>
            <a:ext cx="1244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Separate PDF </a:t>
            </a:r>
            <a:r>
              <a:rPr lang="en-US" altLang="zh-CN" sz="1200" dirty="0" smtClean="0"/>
              <a:t>file</a:t>
            </a:r>
            <a:endParaRPr lang="en-US" altLang="zh-CN" sz="1200" dirty="0"/>
          </a:p>
        </p:txBody>
      </p:sp>
      <p:sp>
        <p:nvSpPr>
          <p:cNvPr id="21" name="矩形 20"/>
          <p:cNvSpPr/>
          <p:nvPr/>
        </p:nvSpPr>
        <p:spPr>
          <a:xfrm>
            <a:off x="301049" y="1335853"/>
            <a:ext cx="2635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/>
              <a:t> Query of </a:t>
            </a:r>
            <a:r>
              <a:rPr lang="en-US" altLang="zh-CN" sz="1600" dirty="0" smtClean="0"/>
              <a:t>fuzzy search 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063" y="248162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Ⅲ    Inquiry methods of maintenance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manual </a:t>
            </a:r>
            <a:endParaRPr kumimoji="1"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0062" y="957047"/>
            <a:ext cx="36618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Ⅰ 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/>
              <a:t> </a:t>
            </a:r>
            <a:r>
              <a:rPr lang="en-US" altLang="zh-CN" sz="1600" b="1" dirty="0"/>
              <a:t>The </a:t>
            </a:r>
            <a:r>
              <a:rPr lang="en-US" altLang="zh-CN" sz="1600" b="1" dirty="0" smtClean="0"/>
              <a:t>method of manual query</a:t>
            </a:r>
            <a:endParaRPr lang="en-US" altLang="zh-CN" sz="1600" b="1" dirty="0"/>
          </a:p>
          <a:p>
            <a:pPr lvl="0"/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967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0" y="2343614"/>
            <a:ext cx="8393998" cy="425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0063" y="1340768"/>
            <a:ext cx="860923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Note: the query </a:t>
            </a:r>
            <a:r>
              <a:rPr lang="en-US" altLang="zh-CN" sz="1400" dirty="0" smtClean="0"/>
              <a:t>method is </a:t>
            </a:r>
            <a:r>
              <a:rPr lang="en-US" altLang="zh-CN" sz="1400" dirty="0"/>
              <a:t>the same </a:t>
            </a:r>
            <a:r>
              <a:rPr lang="en-US" altLang="zh-CN" sz="1400" dirty="0" smtClean="0"/>
              <a:t>with </a:t>
            </a:r>
            <a:r>
              <a:rPr lang="en-US" altLang="zh-CN" sz="1400" dirty="0"/>
              <a:t>maintenance </a:t>
            </a:r>
            <a:r>
              <a:rPr lang="en-US" altLang="zh-CN" sz="1400" dirty="0" smtClean="0"/>
              <a:t>manual. </a:t>
            </a:r>
            <a:endParaRPr lang="en-US" altLang="zh-CN" sz="1400" dirty="0"/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/>
              <a:t>Click specification</a:t>
            </a:r>
            <a:r>
              <a:rPr lang="en-US" altLang="zh-CN" sz="1600" dirty="0" smtClean="0"/>
              <a:t>, the manual list  will appear on the right side. </a:t>
            </a:r>
          </a:p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1600" dirty="0"/>
              <a:t>earch the content of manual </a:t>
            </a:r>
            <a:r>
              <a:rPr lang="en-US" altLang="zh-CN" sz="1600" dirty="0" smtClean="0"/>
              <a:t>topic </a:t>
            </a:r>
            <a:r>
              <a:rPr lang="en-US" altLang="zh-CN" sz="1600" dirty="0"/>
              <a:t>intangibly. </a:t>
            </a: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/>
              <a:t>Click </a:t>
            </a:r>
            <a:r>
              <a:rPr lang="en-US" altLang="zh-CN" sz="1600" dirty="0" smtClean="0"/>
              <a:t>browse </a:t>
            </a:r>
            <a:r>
              <a:rPr lang="en-US" altLang="zh-CN" sz="1600" dirty="0"/>
              <a:t>then open and check it in SES system . </a:t>
            </a:r>
          </a:p>
        </p:txBody>
      </p:sp>
      <p:sp>
        <p:nvSpPr>
          <p:cNvPr id="7" name="矩形 6"/>
          <p:cNvSpPr/>
          <p:nvPr/>
        </p:nvSpPr>
        <p:spPr>
          <a:xfrm>
            <a:off x="190063" y="3791617"/>
            <a:ext cx="648072" cy="567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0800000" flipH="1">
            <a:off x="838135" y="4019084"/>
            <a:ext cx="2026775" cy="479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87824" y="3878148"/>
            <a:ext cx="5688632" cy="250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102795" y="2621159"/>
            <a:ext cx="792088" cy="250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063" y="957047"/>
            <a:ext cx="4217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Ⅱ 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/>
              <a:t>The method of </a:t>
            </a:r>
            <a:r>
              <a:rPr lang="en-US" altLang="zh-CN" sz="1600" b="1" dirty="0"/>
              <a:t>specification query </a:t>
            </a:r>
          </a:p>
        </p:txBody>
      </p:sp>
      <p:sp>
        <p:nvSpPr>
          <p:cNvPr id="14" name="矩形 13"/>
          <p:cNvSpPr/>
          <p:nvPr/>
        </p:nvSpPr>
        <p:spPr>
          <a:xfrm>
            <a:off x="8632762" y="3676201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8135" y="3623290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94883" y="2515430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42570" y="2467270"/>
            <a:ext cx="143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Fuzzy search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003" y="4585899"/>
            <a:ext cx="3097833" cy="2258932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1981003" y="4355067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59710" y="4301206"/>
            <a:ext cx="1340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Separate PDF files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0063" y="248162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Ⅲ    Inquiry methods of maintenance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manual </a:t>
            </a:r>
            <a:endParaRPr kumimoji="1"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5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62" y="2363351"/>
            <a:ext cx="8609239" cy="4516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90063" y="4797152"/>
            <a:ext cx="648072" cy="567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0800000" flipH="1">
            <a:off x="849281" y="5038284"/>
            <a:ext cx="2026775" cy="479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70777" y="3815804"/>
            <a:ext cx="5928523" cy="250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27848" y="2746262"/>
            <a:ext cx="792088" cy="250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90063" y="957047"/>
            <a:ext cx="4375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Ⅲ 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/>
              <a:t>The method of </a:t>
            </a:r>
            <a:r>
              <a:rPr lang="en-US" altLang="zh-CN" sz="1600" b="1" dirty="0" smtClean="0"/>
              <a:t> </a:t>
            </a:r>
            <a:r>
              <a:rPr lang="en-US" altLang="zh-CN" sz="1600" b="1" dirty="0"/>
              <a:t>o</a:t>
            </a:r>
            <a:r>
              <a:rPr lang="en-US" altLang="zh-CN" sz="1600" b="1" dirty="0" smtClean="0"/>
              <a:t>ther </a:t>
            </a:r>
            <a:r>
              <a:rPr lang="en-US" altLang="zh-CN" sz="1600" b="1" dirty="0"/>
              <a:t>manual </a:t>
            </a:r>
            <a:r>
              <a:rPr lang="en-US" altLang="zh-CN" sz="1600" b="1" dirty="0" smtClean="0"/>
              <a:t>query</a:t>
            </a:r>
            <a:endParaRPr lang="en-US" altLang="zh-CN" sz="1600" b="1" dirty="0"/>
          </a:p>
        </p:txBody>
      </p:sp>
      <p:sp>
        <p:nvSpPr>
          <p:cNvPr id="14" name="矩形 13"/>
          <p:cNvSpPr/>
          <p:nvPr/>
        </p:nvSpPr>
        <p:spPr>
          <a:xfrm>
            <a:off x="8818197" y="3641639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9281" y="4681736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94883" y="2515430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63835" y="2462710"/>
            <a:ext cx="1416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Fuzzy search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835" y="4418560"/>
            <a:ext cx="3062280" cy="2460889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3644776" y="4505984"/>
            <a:ext cx="250107" cy="230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900" dirty="0" smtClean="0">
                <a:ln>
                  <a:solidFill>
                    <a:schemeClr val="tx1"/>
                  </a:solidFill>
                </a:ln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900" dirty="0">
              <a:ln>
                <a:solidFill>
                  <a:schemeClr val="tx1"/>
                </a:solidFill>
              </a:ln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94883" y="4482900"/>
            <a:ext cx="1340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Separate PDF </a:t>
            </a:r>
            <a:r>
              <a:rPr lang="en-US" altLang="zh-CN" sz="1200" dirty="0" smtClean="0">
                <a:solidFill>
                  <a:srgbClr val="FF0000"/>
                </a:solidFill>
              </a:rPr>
              <a:t>files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063" y="1340768"/>
            <a:ext cx="86092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Note</a:t>
            </a:r>
            <a:r>
              <a:rPr lang="en-US" altLang="zh-CN" sz="1400" dirty="0"/>
              <a:t>: the query method is the same with maintenance manual. </a:t>
            </a:r>
            <a:endParaRPr lang="en-US" altLang="zh-CN" sz="1400" dirty="0" smtClean="0"/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/>
              <a:t>Click </a:t>
            </a:r>
            <a:r>
              <a:rPr lang="en-US" altLang="zh-CN" sz="1400" dirty="0"/>
              <a:t>other manual , the manual list  will appear on the right side. </a:t>
            </a:r>
          </a:p>
          <a:p>
            <a:r>
              <a:rPr lang="en-US" altLang="zh-CN" sz="1400" dirty="0"/>
              <a:t>    </a:t>
            </a:r>
            <a:r>
              <a:rPr lang="en-US" altLang="zh-CN" sz="1400" dirty="0" smtClean="0"/>
              <a:t> 2</a:t>
            </a:r>
            <a:r>
              <a:rPr lang="zh-CN" altLang="en-US" sz="1400" dirty="0"/>
              <a:t>、</a:t>
            </a:r>
            <a:r>
              <a:rPr lang="en-US" altLang="zh-CN" sz="1400" dirty="0"/>
              <a:t>Search the content of manual </a:t>
            </a:r>
            <a:r>
              <a:rPr lang="en-US" altLang="zh-CN" sz="1400" dirty="0" smtClean="0"/>
              <a:t>topic </a:t>
            </a:r>
            <a:r>
              <a:rPr lang="en-US" altLang="zh-CN" sz="1400" dirty="0"/>
              <a:t>intangibly. 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/>
              <a:t>Click </a:t>
            </a:r>
            <a:r>
              <a:rPr lang="en-US" altLang="zh-CN" sz="1400" dirty="0" smtClean="0"/>
              <a:t>browse </a:t>
            </a:r>
            <a:r>
              <a:rPr lang="en-US" altLang="zh-CN" sz="1400" dirty="0"/>
              <a:t>then open and check it in SES system 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0063" y="248162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Ⅲ    Inquiry methods of maintenance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manual </a:t>
            </a:r>
            <a:endParaRPr kumimoji="1"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70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372" y="1327314"/>
            <a:ext cx="8609239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Website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 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IE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browser, input the web address 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:/ses.lovol.com</a:t>
            </a:r>
            <a:endParaRPr lang="en-US" altLang="zh-CN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Sign in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 the login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screen, input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user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 and password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1232" y="914380"/>
            <a:ext cx="3351559" cy="3877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500"/>
              </a:lnSpc>
            </a:pPr>
            <a:r>
              <a:rPr kumimoji="1" lang="en-US" altLang="zh-CN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Ⅰ</a:t>
            </a:r>
            <a:r>
              <a:rPr kumimoji="1" lang="zh-CN" altLang="en-US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Landing method of SES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260648"/>
            <a:ext cx="6646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Ⅰ   Instruction for basic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functions of SES system</a:t>
            </a:r>
            <a:endParaRPr kumimoji="1"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3" y="2348880"/>
            <a:ext cx="8316416" cy="403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4644008" y="3356992"/>
            <a:ext cx="1584176" cy="276999"/>
            <a:chOff x="4788024" y="3140968"/>
            <a:chExt cx="1584176" cy="276999"/>
          </a:xfrm>
        </p:grpSpPr>
        <p:sp>
          <p:nvSpPr>
            <p:cNvPr id="5" name="圆角矩形 4"/>
            <p:cNvSpPr/>
            <p:nvPr/>
          </p:nvSpPr>
          <p:spPr>
            <a:xfrm>
              <a:off x="4788024" y="3140968"/>
              <a:ext cx="1584176" cy="27699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24028" y="3140968"/>
              <a:ext cx="15121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/>
                <a:t>Also input Username</a:t>
              </a:r>
              <a:endParaRPr lang="zh-CN" altLang="en-US" sz="1200" b="1" dirty="0"/>
            </a:p>
          </p:txBody>
        </p:sp>
      </p:grpSp>
      <p:cxnSp>
        <p:nvCxnSpPr>
          <p:cNvPr id="11" name="直接箭头连接符 10"/>
          <p:cNvCxnSpPr/>
          <p:nvPr/>
        </p:nvCxnSpPr>
        <p:spPr>
          <a:xfrm>
            <a:off x="6228184" y="3495491"/>
            <a:ext cx="453323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435980" y="5301208"/>
            <a:ext cx="6480720" cy="71040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26003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Catalogue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03648" y="1917794"/>
            <a:ext cx="6696744" cy="394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Ⅰ   Instruction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for basic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functions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 of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SES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system</a:t>
            </a:r>
          </a:p>
          <a:p>
            <a:pPr>
              <a:lnSpc>
                <a:spcPts val="2200"/>
              </a:lnSpc>
              <a:spcBef>
                <a:spcPct val="30000"/>
              </a:spcBef>
            </a:pPr>
            <a:endParaRPr kumimoji="1" lang="en-US" altLang="zh-CN" sz="2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Ⅱ   Methods of querying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llustration 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books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parts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and submitting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orders</a:t>
            </a:r>
            <a:endParaRPr kumimoji="1" lang="en-US" altLang="zh-CN" sz="20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200"/>
              </a:lnSpc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Ⅲ    Inquiry methods of maintenance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manual </a:t>
            </a:r>
          </a:p>
          <a:p>
            <a:pPr>
              <a:spcBef>
                <a:spcPct val="30000"/>
              </a:spcBef>
            </a:pPr>
            <a:endParaRPr kumimoji="1" lang="en-US" altLang="zh-CN" sz="20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Ⅳ    Solution of the frequent questions</a:t>
            </a:r>
            <a:endParaRPr kumimoji="1" lang="zh-CN" altLang="en-US" sz="2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020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256160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Ⅳ    Solution of the frequent questions</a:t>
            </a:r>
            <a:endParaRPr kumimoji="1"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063" y="957047"/>
            <a:ext cx="40573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Ⅰ 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/>
              <a:t>The explosion </a:t>
            </a:r>
            <a:r>
              <a:rPr lang="en-US" altLang="zh-CN" sz="1600" b="1" dirty="0" smtClean="0"/>
              <a:t>diagram </a:t>
            </a:r>
            <a:r>
              <a:rPr lang="en-US" altLang="zh-CN" sz="1600" b="1" dirty="0"/>
              <a:t>does not display </a:t>
            </a:r>
          </a:p>
        </p:txBody>
      </p:sp>
      <p:sp>
        <p:nvSpPr>
          <p:cNvPr id="5" name="矩形 4"/>
          <p:cNvSpPr/>
          <p:nvPr/>
        </p:nvSpPr>
        <p:spPr>
          <a:xfrm>
            <a:off x="521161" y="1340768"/>
            <a:ext cx="7192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400" dirty="0"/>
              <a:t>Example: open a resource, the explosion </a:t>
            </a:r>
            <a:r>
              <a:rPr lang="en-US" altLang="zh-CN" sz="1400" dirty="0" smtClean="0"/>
              <a:t>diagram </a:t>
            </a:r>
            <a:r>
              <a:rPr lang="en-US" altLang="zh-CN" sz="1400" dirty="0"/>
              <a:t>shows blank</a:t>
            </a:r>
            <a:r>
              <a:rPr lang="en-US" altLang="zh-CN" sz="1400" dirty="0" smtClean="0"/>
              <a:t>,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however, the schedule is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normal.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1161" y="1667118"/>
            <a:ext cx="2625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Reason: not installed 2 </a:t>
            </a:r>
            <a:r>
              <a:rPr lang="en-US" altLang="zh-CN" sz="1400" dirty="0" smtClean="0"/>
              <a:t>D plug-in. </a:t>
            </a:r>
            <a:endParaRPr lang="en-US" altLang="zh-CN" sz="1400" dirty="0"/>
          </a:p>
        </p:txBody>
      </p:sp>
      <p:sp>
        <p:nvSpPr>
          <p:cNvPr id="8" name="矩形 7"/>
          <p:cNvSpPr/>
          <p:nvPr/>
        </p:nvSpPr>
        <p:spPr>
          <a:xfrm>
            <a:off x="501802" y="2005672"/>
            <a:ext cx="5776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Solution: </a:t>
            </a:r>
            <a:r>
              <a:rPr lang="en-US" altLang="zh-CN" sz="1400" dirty="0" smtClean="0"/>
              <a:t>see the </a:t>
            </a:r>
            <a:r>
              <a:rPr lang="en-US" altLang="zh-CN" sz="1400" dirty="0"/>
              <a:t>fourth quarter of  the first part 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"2 </a:t>
            </a:r>
            <a:r>
              <a:rPr lang="en-US" altLang="zh-CN" sz="1400" dirty="0" smtClean="0"/>
              <a:t>D </a:t>
            </a:r>
            <a:r>
              <a:rPr lang="en-US" altLang="zh-CN" sz="1400" dirty="0"/>
              <a:t>plug-in </a:t>
            </a:r>
            <a:r>
              <a:rPr lang="en-US" altLang="zh-CN" sz="1400" dirty="0" smtClean="0"/>
              <a:t>installation" </a:t>
            </a:r>
            <a:endParaRPr lang="en-US" altLang="zh-CN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38" y="2564904"/>
            <a:ext cx="5529154" cy="429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1452666" y="3212976"/>
            <a:ext cx="2664351" cy="2613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标注 12"/>
          <p:cNvSpPr/>
          <p:nvPr/>
        </p:nvSpPr>
        <p:spPr>
          <a:xfrm>
            <a:off x="4478508" y="5516949"/>
            <a:ext cx="1206232" cy="525420"/>
          </a:xfrm>
          <a:prstGeom prst="wedgeRectCallout">
            <a:avLst>
              <a:gd name="adj1" fmla="val -174440"/>
              <a:gd name="adj2" fmla="val -194500"/>
            </a:avLst>
          </a:prstGeom>
          <a:solidFill>
            <a:srgbClr val="92D050">
              <a:alpha val="96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It shows </a:t>
            </a:r>
            <a:r>
              <a:rPr lang="en-US" altLang="zh-CN" sz="1600" dirty="0">
                <a:solidFill>
                  <a:srgbClr val="FF0000"/>
                </a:solidFill>
              </a:rPr>
              <a:t>blank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51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063" y="957047"/>
            <a:ext cx="2805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Ⅱ 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/>
              <a:t>Resource search is empty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1161" y="1340768"/>
            <a:ext cx="4897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Example: input TB504 - X361Y6K, </a:t>
            </a:r>
            <a:r>
              <a:rPr lang="en-US" altLang="zh-CN" sz="1400" dirty="0" smtClean="0"/>
              <a:t>does not </a:t>
            </a:r>
            <a:r>
              <a:rPr lang="en-US" altLang="zh-CN" sz="1400" dirty="0"/>
              <a:t>find out the </a:t>
            </a:r>
            <a:r>
              <a:rPr lang="en-US" altLang="zh-CN" sz="1400" dirty="0" smtClean="0"/>
              <a:t>resource. </a:t>
            </a:r>
            <a:endParaRPr lang="en-US" altLang="zh-CN" sz="1400" dirty="0"/>
          </a:p>
        </p:txBody>
      </p:sp>
      <p:sp>
        <p:nvSpPr>
          <p:cNvPr id="7" name="矩形 6"/>
          <p:cNvSpPr/>
          <p:nvPr/>
        </p:nvSpPr>
        <p:spPr>
          <a:xfrm>
            <a:off x="521161" y="1667118"/>
            <a:ext cx="4837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Reason: </a:t>
            </a:r>
            <a:r>
              <a:rPr lang="en-US" altLang="zh-CN" sz="1400" dirty="0" smtClean="0"/>
              <a:t>the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resource is untapped so that search </a:t>
            </a:r>
            <a:r>
              <a:rPr lang="en-US" altLang="zh-CN" sz="1400" dirty="0"/>
              <a:t>result is empty. </a:t>
            </a:r>
          </a:p>
        </p:txBody>
      </p:sp>
      <p:sp>
        <p:nvSpPr>
          <p:cNvPr id="8" name="矩形 7"/>
          <p:cNvSpPr/>
          <p:nvPr/>
        </p:nvSpPr>
        <p:spPr>
          <a:xfrm>
            <a:off x="501802" y="2005672"/>
            <a:ext cx="5447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Solution: contact </a:t>
            </a:r>
            <a:r>
              <a:rPr lang="en-US" altLang="zh-CN" sz="1400" dirty="0" smtClean="0"/>
              <a:t>part </a:t>
            </a:r>
            <a:r>
              <a:rPr lang="en-US" altLang="zh-CN" sz="1400" dirty="0"/>
              <a:t>business personnel, apply to develop the model.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362071" y="2434710"/>
            <a:ext cx="5980336" cy="4436819"/>
            <a:chOff x="1362071" y="2434710"/>
            <a:chExt cx="5980336" cy="443681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2071" y="2434710"/>
              <a:ext cx="5980336" cy="4436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2051720" y="3212976"/>
              <a:ext cx="2065297" cy="14401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标注 9"/>
            <p:cNvSpPr/>
            <p:nvPr/>
          </p:nvSpPr>
          <p:spPr>
            <a:xfrm>
              <a:off x="4286481" y="3670337"/>
              <a:ext cx="1662710" cy="525420"/>
            </a:xfrm>
            <a:prstGeom prst="wedgeRectCallout">
              <a:avLst>
                <a:gd name="adj1" fmla="val -151522"/>
                <a:gd name="adj2" fmla="val -75106"/>
              </a:avLst>
            </a:prstGeom>
            <a:solidFill>
              <a:srgbClr val="92D050">
                <a:alpha val="96000"/>
              </a:srgb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352239" y="3779515"/>
            <a:ext cx="17147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Search </a:t>
            </a:r>
            <a:r>
              <a:rPr lang="en-US" altLang="zh-CN" sz="1200" dirty="0" smtClean="0"/>
              <a:t>result is </a:t>
            </a:r>
            <a:r>
              <a:rPr lang="en-US" altLang="zh-CN" sz="1200" dirty="0"/>
              <a:t>blank </a:t>
            </a:r>
          </a:p>
        </p:txBody>
      </p:sp>
      <p:sp>
        <p:nvSpPr>
          <p:cNvPr id="12" name="矩形 11"/>
          <p:cNvSpPr/>
          <p:nvPr/>
        </p:nvSpPr>
        <p:spPr>
          <a:xfrm>
            <a:off x="323528" y="256160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Ⅳ    Solution of the frequent questions</a:t>
            </a:r>
            <a:endParaRPr kumimoji="1"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381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0063" y="957047"/>
            <a:ext cx="3399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Ⅲ 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/>
              <a:t>Level 1 assembly </a:t>
            </a:r>
            <a:r>
              <a:rPr lang="en-US" altLang="zh-CN" sz="1600" b="1" dirty="0" smtClean="0"/>
              <a:t>displays </a:t>
            </a:r>
            <a:r>
              <a:rPr lang="en-US" altLang="zh-CN" sz="1600" b="1" dirty="0"/>
              <a:t>empty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28" y="2290613"/>
            <a:ext cx="7136093" cy="451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726534" y="1230950"/>
            <a:ext cx="8348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Example: input TB504 - X161Y12K, find out the resources, but not </a:t>
            </a:r>
            <a:r>
              <a:rPr lang="en-US" altLang="zh-CN" sz="1400" dirty="0" smtClean="0"/>
              <a:t>show </a:t>
            </a:r>
            <a:r>
              <a:rPr lang="en-US" altLang="zh-CN" sz="1400" dirty="0"/>
              <a:t>the next lower level assembly </a:t>
            </a:r>
            <a:r>
              <a:rPr lang="en-US" altLang="zh-CN" sz="1400" dirty="0" smtClean="0"/>
              <a:t>resource. </a:t>
            </a:r>
            <a:endParaRPr lang="en-US" altLang="zh-CN" sz="1400" dirty="0"/>
          </a:p>
        </p:txBody>
      </p:sp>
      <p:sp>
        <p:nvSpPr>
          <p:cNvPr id="8" name="矩形 7"/>
          <p:cNvSpPr/>
          <p:nvPr/>
        </p:nvSpPr>
        <p:spPr>
          <a:xfrm>
            <a:off x="726534" y="1490393"/>
            <a:ext cx="7463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Reason: there may be some problems in </a:t>
            </a:r>
            <a:r>
              <a:rPr lang="en-US" altLang="zh-CN" sz="1400" dirty="0"/>
              <a:t>the resource </a:t>
            </a:r>
            <a:r>
              <a:rPr lang="en-US" altLang="zh-CN" sz="1400" dirty="0" smtClean="0"/>
              <a:t>popularization so that search </a:t>
            </a:r>
            <a:r>
              <a:rPr lang="en-US" altLang="zh-CN" sz="1400" dirty="0"/>
              <a:t>result is empty. </a:t>
            </a:r>
          </a:p>
        </p:txBody>
      </p:sp>
      <p:sp>
        <p:nvSpPr>
          <p:cNvPr id="9" name="矩形 8"/>
          <p:cNvSpPr/>
          <p:nvPr/>
        </p:nvSpPr>
        <p:spPr>
          <a:xfrm>
            <a:off x="726533" y="1767393"/>
            <a:ext cx="8477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Solution: contact </a:t>
            </a:r>
            <a:r>
              <a:rPr lang="en-US" altLang="zh-CN" sz="1400" dirty="0" smtClean="0"/>
              <a:t>part </a:t>
            </a:r>
            <a:r>
              <a:rPr lang="en-US" altLang="zh-CN" sz="1400" dirty="0"/>
              <a:t>business personnel, a</a:t>
            </a:r>
            <a:r>
              <a:rPr lang="en-US" altLang="zh-CN" sz="1400" dirty="0" smtClean="0"/>
              <a:t>t </a:t>
            </a:r>
            <a:r>
              <a:rPr lang="en-US" altLang="zh-CN" sz="1400" dirty="0"/>
              <a:t>the same </a:t>
            </a:r>
            <a:r>
              <a:rPr lang="en-US" altLang="zh-CN" sz="1400" dirty="0" smtClean="0"/>
              <a:t>time, please  provide resource, level 1 assembly number,</a:t>
            </a:r>
          </a:p>
          <a:p>
            <a:r>
              <a:rPr lang="en-US" altLang="zh-CN" sz="1400" dirty="0" smtClean="0"/>
              <a:t>and </a:t>
            </a:r>
            <a:r>
              <a:rPr lang="en-US" altLang="zh-CN" sz="1400" dirty="0"/>
              <a:t>problem </a:t>
            </a:r>
            <a:r>
              <a:rPr lang="en-US" altLang="zh-CN" sz="1400" dirty="0" smtClean="0"/>
              <a:t>screenshot, in </a:t>
            </a:r>
            <a:r>
              <a:rPr lang="en-US" altLang="zh-CN" sz="1400" dirty="0"/>
              <a:t>order to solve the problem. </a:t>
            </a:r>
          </a:p>
        </p:txBody>
      </p:sp>
      <p:sp>
        <p:nvSpPr>
          <p:cNvPr id="10" name="矩形 9"/>
          <p:cNvSpPr/>
          <p:nvPr/>
        </p:nvSpPr>
        <p:spPr>
          <a:xfrm>
            <a:off x="876313" y="2636912"/>
            <a:ext cx="1751472" cy="1440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690602" y="3086367"/>
            <a:ext cx="5121758" cy="342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标注 11"/>
          <p:cNvSpPr/>
          <p:nvPr/>
        </p:nvSpPr>
        <p:spPr>
          <a:xfrm>
            <a:off x="1015465" y="4221088"/>
            <a:ext cx="1206232" cy="525420"/>
          </a:xfrm>
          <a:prstGeom prst="wedgeRectCallout">
            <a:avLst>
              <a:gd name="adj1" fmla="val 21246"/>
              <a:gd name="adj2" fmla="val -139862"/>
            </a:avLst>
          </a:prstGeom>
          <a:solidFill>
            <a:srgbClr val="92D050">
              <a:alpha val="96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Search result shows </a:t>
            </a:r>
            <a:r>
              <a:rPr lang="en-US" altLang="zh-CN" sz="1200" dirty="0" smtClean="0">
                <a:solidFill>
                  <a:srgbClr val="FF0000"/>
                </a:solidFill>
              </a:rPr>
              <a:t>normally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矩形标注 12"/>
          <p:cNvSpPr/>
          <p:nvPr/>
        </p:nvSpPr>
        <p:spPr>
          <a:xfrm>
            <a:off x="6789520" y="2374202"/>
            <a:ext cx="1206232" cy="525420"/>
          </a:xfrm>
          <a:prstGeom prst="wedgeRectCallout">
            <a:avLst>
              <a:gd name="adj1" fmla="val -140944"/>
              <a:gd name="adj2" fmla="val 92856"/>
            </a:avLst>
          </a:prstGeom>
          <a:solidFill>
            <a:srgbClr val="92D050">
              <a:alpha val="96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Search </a:t>
            </a:r>
            <a:r>
              <a:rPr lang="en-US" altLang="zh-CN" sz="1200" dirty="0" smtClean="0">
                <a:solidFill>
                  <a:srgbClr val="FF0000"/>
                </a:solidFill>
              </a:rPr>
              <a:t>result shows normally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81431" y="5013176"/>
            <a:ext cx="5228690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标注 14"/>
          <p:cNvSpPr/>
          <p:nvPr/>
        </p:nvSpPr>
        <p:spPr>
          <a:xfrm>
            <a:off x="7668344" y="4487756"/>
            <a:ext cx="1206232" cy="525420"/>
          </a:xfrm>
          <a:prstGeom prst="wedgeRectCallout">
            <a:avLst>
              <a:gd name="adj1" fmla="val -140944"/>
              <a:gd name="adj2" fmla="val 92856"/>
            </a:avLst>
          </a:prstGeom>
          <a:solidFill>
            <a:srgbClr val="92D050">
              <a:alpha val="96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FF0000"/>
                </a:solidFill>
              </a:rPr>
              <a:t>It shows blank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3528" y="256160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Ⅳ    Solution of the frequent questions</a:t>
            </a:r>
            <a:endParaRPr kumimoji="1"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60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0063" y="957047"/>
            <a:ext cx="2840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Ⅳ 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</a:t>
            </a:r>
            <a:r>
              <a:rPr lang="en-US" altLang="zh-CN" sz="1600" b="1" dirty="0" smtClean="0"/>
              <a:t>shows </a:t>
            </a:r>
            <a:r>
              <a:rPr lang="en-US" altLang="zh-CN" sz="1600" b="1" dirty="0"/>
              <a:t>a Chinese name </a:t>
            </a:r>
          </a:p>
        </p:txBody>
      </p:sp>
      <p:sp>
        <p:nvSpPr>
          <p:cNvPr id="4" name="矩形 3"/>
          <p:cNvSpPr/>
          <p:nvPr/>
        </p:nvSpPr>
        <p:spPr>
          <a:xfrm>
            <a:off x="710008" y="1136918"/>
            <a:ext cx="7834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Example: input TE200 - L161A13K, find out the </a:t>
            </a:r>
            <a:r>
              <a:rPr lang="en-US" altLang="zh-CN" sz="1400" dirty="0" smtClean="0"/>
              <a:t>resource, </a:t>
            </a:r>
            <a:r>
              <a:rPr lang="en-US" altLang="zh-CN" sz="1400" dirty="0"/>
              <a:t>but the name of the resource at the next </a:t>
            </a:r>
            <a:r>
              <a:rPr lang="en-US" altLang="zh-CN" sz="1400" dirty="0" smtClean="0"/>
              <a:t>lower</a:t>
            </a:r>
          </a:p>
          <a:p>
            <a:r>
              <a:rPr lang="en-US" altLang="zh-CN" sz="1400" dirty="0" smtClean="0"/>
              <a:t>level </a:t>
            </a:r>
            <a:r>
              <a:rPr lang="en-US" altLang="zh-CN" sz="1400" dirty="0"/>
              <a:t>assembly includes a Chinese name. </a:t>
            </a:r>
          </a:p>
        </p:txBody>
      </p:sp>
      <p:sp>
        <p:nvSpPr>
          <p:cNvPr id="5" name="矩形 4"/>
          <p:cNvSpPr/>
          <p:nvPr/>
        </p:nvSpPr>
        <p:spPr>
          <a:xfrm>
            <a:off x="714199" y="1644282"/>
            <a:ext cx="4304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Reason: the </a:t>
            </a:r>
            <a:r>
              <a:rPr lang="en-US" altLang="zh-CN" sz="1400" dirty="0" smtClean="0"/>
              <a:t>resource did not be promoted </a:t>
            </a:r>
            <a:r>
              <a:rPr lang="en-US" altLang="zh-CN" sz="1400" dirty="0"/>
              <a:t>English atlas.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23528" y="2474340"/>
            <a:ext cx="4303482" cy="4060836"/>
            <a:chOff x="323528" y="2474340"/>
            <a:chExt cx="4303482" cy="406083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474340"/>
              <a:ext cx="4303482" cy="4060836"/>
            </a:xfrm>
            <a:prstGeom prst="rect">
              <a:avLst/>
            </a:prstGeom>
            <a:noFill/>
            <a:ln w="6350">
              <a:solidFill>
                <a:srgbClr val="FF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1500021" y="5085184"/>
              <a:ext cx="767723" cy="14401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500021" y="5949280"/>
              <a:ext cx="767723" cy="14401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标注 10"/>
          <p:cNvSpPr/>
          <p:nvPr/>
        </p:nvSpPr>
        <p:spPr>
          <a:xfrm>
            <a:off x="2475269" y="4365104"/>
            <a:ext cx="1206232" cy="525420"/>
          </a:xfrm>
          <a:prstGeom prst="wedgeRectCallout">
            <a:avLst>
              <a:gd name="adj1" fmla="val -89819"/>
              <a:gd name="adj2" fmla="val 86785"/>
            </a:avLst>
          </a:prstGeom>
          <a:solidFill>
            <a:srgbClr val="92D050">
              <a:alpha val="96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b="1" dirty="0"/>
              <a:t>There </a:t>
            </a:r>
            <a:r>
              <a:rPr lang="en-US" altLang="zh-CN" sz="1100" b="1" dirty="0" smtClean="0"/>
              <a:t>are some wrong data.</a:t>
            </a:r>
            <a:endParaRPr lang="en-US" altLang="zh-CN" sz="11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490192"/>
            <a:ext cx="3263107" cy="2667000"/>
          </a:xfrm>
          <a:prstGeom prst="rect">
            <a:avLst/>
          </a:prstGeom>
          <a:noFill/>
          <a:ln w="635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右箭头 11"/>
          <p:cNvSpPr/>
          <p:nvPr/>
        </p:nvSpPr>
        <p:spPr>
          <a:xfrm>
            <a:off x="4729162" y="3643672"/>
            <a:ext cx="593062" cy="36004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716016" y="5246133"/>
            <a:ext cx="45365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Introductions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T</a:t>
            </a:r>
            <a:r>
              <a:rPr lang="en-US" altLang="zh-CN" sz="1400" dirty="0" smtClean="0"/>
              <a:t>his phenomenon results from </a:t>
            </a:r>
            <a:r>
              <a:rPr lang="en-US" altLang="zh-CN" sz="1400" dirty="0"/>
              <a:t>English </a:t>
            </a:r>
            <a:r>
              <a:rPr lang="en-US" altLang="zh-CN" sz="1400" dirty="0" smtClean="0"/>
              <a:t>atlas which not be promoted, but it belongs </a:t>
            </a:r>
            <a:r>
              <a:rPr lang="en-US" altLang="zh-CN" sz="1400" dirty="0"/>
              <a:t>to the normal phenomenon</a:t>
            </a:r>
            <a:r>
              <a:rPr lang="en-US" altLang="zh-CN" sz="1400" dirty="0" smtClean="0"/>
              <a:t>.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Encounter such </a:t>
            </a:r>
            <a:r>
              <a:rPr lang="en-US" altLang="zh-CN" sz="1400" dirty="0"/>
              <a:t>a problem, </a:t>
            </a:r>
            <a:r>
              <a:rPr lang="en-US" altLang="zh-CN" sz="1400" dirty="0" smtClean="0"/>
              <a:t>please give a feedback to parts </a:t>
            </a:r>
            <a:r>
              <a:rPr lang="en-US" altLang="zh-CN" sz="1400" dirty="0"/>
              <a:t>business </a:t>
            </a:r>
            <a:r>
              <a:rPr lang="en-US" altLang="zh-CN" sz="1400" dirty="0" smtClean="0"/>
              <a:t>personnel in time, management personnel by </a:t>
            </a:r>
            <a:r>
              <a:rPr lang="en-US" altLang="zh-CN" sz="1400" dirty="0"/>
              <a:t>the </a:t>
            </a:r>
            <a:r>
              <a:rPr lang="en-US" altLang="zh-CN" sz="1400" dirty="0" smtClean="0"/>
              <a:t>background will provide </a:t>
            </a:r>
            <a:r>
              <a:rPr lang="en-US" altLang="zh-CN" sz="1400" dirty="0"/>
              <a:t>solution in a timely </a:t>
            </a:r>
            <a:r>
              <a:rPr lang="en-US" altLang="zh-CN" sz="1400" dirty="0" smtClean="0"/>
              <a:t>way. </a:t>
            </a:r>
            <a:endParaRPr lang="en-US" altLang="zh-CN" sz="1400" dirty="0"/>
          </a:p>
        </p:txBody>
      </p:sp>
      <p:sp>
        <p:nvSpPr>
          <p:cNvPr id="16" name="矩形 15"/>
          <p:cNvSpPr/>
          <p:nvPr/>
        </p:nvSpPr>
        <p:spPr>
          <a:xfrm>
            <a:off x="726534" y="1982836"/>
            <a:ext cx="8385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Solution: contact </a:t>
            </a:r>
            <a:r>
              <a:rPr lang="en-US" altLang="zh-CN" sz="1400" dirty="0" smtClean="0"/>
              <a:t>part </a:t>
            </a:r>
            <a:r>
              <a:rPr lang="en-US" altLang="zh-CN" sz="1400" dirty="0"/>
              <a:t>business personnel, at the same time, please  </a:t>
            </a:r>
            <a:r>
              <a:rPr lang="en-US" altLang="zh-CN" sz="1400" dirty="0" smtClean="0"/>
              <a:t>provide resource, </a:t>
            </a:r>
            <a:r>
              <a:rPr lang="en-US" altLang="zh-CN" sz="1400" dirty="0"/>
              <a:t>level 1 assembly number,</a:t>
            </a:r>
          </a:p>
          <a:p>
            <a:r>
              <a:rPr lang="en-US" altLang="zh-CN" sz="1400" dirty="0"/>
              <a:t>and problem screenshot, in order to solve the problem. </a:t>
            </a:r>
          </a:p>
        </p:txBody>
      </p:sp>
      <p:sp>
        <p:nvSpPr>
          <p:cNvPr id="18" name="矩形 17"/>
          <p:cNvSpPr/>
          <p:nvPr/>
        </p:nvSpPr>
        <p:spPr>
          <a:xfrm>
            <a:off x="323528" y="256160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Ⅳ    Solution of the frequent questions</a:t>
            </a:r>
            <a:endParaRPr kumimoji="1"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3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0063" y="957047"/>
            <a:ext cx="4682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Ⅴ 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There are Chinese names in parts atlas.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9813" y="1181106"/>
            <a:ext cx="8281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Example: input TE354-1L161Q6K, find out the </a:t>
            </a:r>
            <a:r>
              <a:rPr lang="en-US" altLang="zh-CN" sz="1400" dirty="0" smtClean="0"/>
              <a:t>resource, </a:t>
            </a:r>
            <a:r>
              <a:rPr lang="en-US" altLang="zh-CN" sz="1400" dirty="0"/>
              <a:t>but </a:t>
            </a:r>
            <a:r>
              <a:rPr lang="en-US" altLang="zh-CN" sz="1400" dirty="0" smtClean="0"/>
              <a:t>the </a:t>
            </a:r>
            <a:r>
              <a:rPr lang="en-US" altLang="zh-CN" sz="1400" dirty="0"/>
              <a:t>explosion diagram </a:t>
            </a:r>
            <a:r>
              <a:rPr lang="en-US" altLang="zh-CN" sz="1400" dirty="0" smtClean="0"/>
              <a:t> of resources </a:t>
            </a:r>
            <a:r>
              <a:rPr lang="en-US" altLang="zh-CN" sz="1400" dirty="0"/>
              <a:t>atlas </a:t>
            </a:r>
            <a:r>
              <a:rPr lang="en-US" altLang="zh-CN" sz="1400" dirty="0" smtClean="0"/>
              <a:t>in </a:t>
            </a:r>
            <a:r>
              <a:rPr lang="en-US" altLang="zh-CN" sz="1400" dirty="0"/>
              <a:t>detail </a:t>
            </a:r>
          </a:p>
          <a:p>
            <a:r>
              <a:rPr lang="en-US" altLang="zh-CN" sz="1400" dirty="0"/>
              <a:t>under inclusion has a Chinese name. </a:t>
            </a:r>
          </a:p>
        </p:txBody>
      </p:sp>
      <p:sp>
        <p:nvSpPr>
          <p:cNvPr id="5" name="矩形 4"/>
          <p:cNvSpPr/>
          <p:nvPr/>
        </p:nvSpPr>
        <p:spPr>
          <a:xfrm>
            <a:off x="749812" y="1616305"/>
            <a:ext cx="663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Reason: the atlas appear omissions when promoting English </a:t>
            </a:r>
            <a:r>
              <a:rPr lang="en-US" altLang="zh-CN" sz="1400" dirty="0" smtClean="0"/>
              <a:t>atlas, </a:t>
            </a:r>
            <a:r>
              <a:rPr lang="en-US" altLang="zh-CN" sz="1400" dirty="0"/>
              <a:t>n</a:t>
            </a:r>
            <a:r>
              <a:rPr lang="en-US" altLang="zh-CN" sz="1400" dirty="0" smtClean="0"/>
              <a:t>eed </a:t>
            </a:r>
            <a:r>
              <a:rPr lang="en-US" altLang="zh-CN" sz="1400" dirty="0"/>
              <a:t>to push again.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3" y="2290611"/>
            <a:ext cx="6019809" cy="4306739"/>
          </a:xfrm>
          <a:prstGeom prst="rect">
            <a:avLst/>
          </a:prstGeom>
          <a:noFill/>
          <a:ln w="635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5508104" y="4077072"/>
            <a:ext cx="864096" cy="5040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6372200" y="3551652"/>
            <a:ext cx="1206232" cy="525420"/>
          </a:xfrm>
          <a:prstGeom prst="wedgeRectCallout">
            <a:avLst>
              <a:gd name="adj1" fmla="val -89819"/>
              <a:gd name="adj2" fmla="val 86785"/>
            </a:avLst>
          </a:prstGeom>
          <a:solidFill>
            <a:srgbClr val="92D050">
              <a:alpha val="96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b="1" dirty="0"/>
              <a:t>There are some </a:t>
            </a:r>
            <a:r>
              <a:rPr lang="en-US" altLang="zh-CN" sz="1100" b="1" dirty="0" smtClean="0"/>
              <a:t>wrong </a:t>
            </a:r>
            <a:r>
              <a:rPr lang="en-US" altLang="zh-CN" sz="1100" b="1" dirty="0"/>
              <a:t>data.</a:t>
            </a:r>
          </a:p>
        </p:txBody>
      </p:sp>
      <p:sp>
        <p:nvSpPr>
          <p:cNvPr id="10" name="矩形 9"/>
          <p:cNvSpPr/>
          <p:nvPr/>
        </p:nvSpPr>
        <p:spPr>
          <a:xfrm>
            <a:off x="749813" y="1805563"/>
            <a:ext cx="8477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Solution: contact </a:t>
            </a:r>
            <a:r>
              <a:rPr lang="en-US" altLang="zh-CN" sz="1400" dirty="0" smtClean="0"/>
              <a:t>part </a:t>
            </a:r>
            <a:r>
              <a:rPr lang="en-US" altLang="zh-CN" sz="1400" dirty="0"/>
              <a:t>business personnel, at the same </a:t>
            </a:r>
            <a:r>
              <a:rPr lang="en-US" altLang="zh-CN" sz="1400" dirty="0" smtClean="0"/>
              <a:t>time, please provide resource, </a:t>
            </a:r>
            <a:r>
              <a:rPr lang="en-US" altLang="zh-CN" sz="1400" dirty="0"/>
              <a:t>level 1 assembly number,</a:t>
            </a:r>
          </a:p>
          <a:p>
            <a:r>
              <a:rPr lang="en-US" altLang="zh-CN" sz="1400" dirty="0"/>
              <a:t>and problem screenshot, in order to solve the problem. </a:t>
            </a:r>
          </a:p>
        </p:txBody>
      </p:sp>
      <p:sp>
        <p:nvSpPr>
          <p:cNvPr id="12" name="矩形 11"/>
          <p:cNvSpPr/>
          <p:nvPr/>
        </p:nvSpPr>
        <p:spPr>
          <a:xfrm>
            <a:off x="323528" y="256160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Ⅳ    Solution of the frequent questions</a:t>
            </a:r>
            <a:endParaRPr kumimoji="1"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3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92" y="2326285"/>
            <a:ext cx="5613523" cy="4523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90063" y="957047"/>
            <a:ext cx="2830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Ⅵ 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 not submit parts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4199" y="1317932"/>
            <a:ext cx="6130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Example: input TE254 - L161Q26K</a:t>
            </a:r>
            <a:r>
              <a:rPr lang="en-US" altLang="zh-CN" sz="1400" dirty="0" smtClean="0"/>
              <a:t>,</a:t>
            </a:r>
            <a:r>
              <a:rPr lang="en-US" altLang="zh-CN" sz="1400" dirty="0"/>
              <a:t> required </a:t>
            </a:r>
            <a:r>
              <a:rPr lang="en-US" altLang="zh-CN" sz="1400" dirty="0" smtClean="0"/>
              <a:t>parts can’t be added </a:t>
            </a:r>
            <a:r>
              <a:rPr lang="en-US" altLang="zh-CN" sz="1400" dirty="0"/>
              <a:t>to </a:t>
            </a:r>
            <a:r>
              <a:rPr lang="en-US" altLang="zh-CN" sz="1400" dirty="0" smtClean="0"/>
              <a:t>shopping cart</a:t>
            </a:r>
            <a:r>
              <a:rPr lang="en-US" altLang="zh-CN" sz="1400" dirty="0"/>
              <a:t>.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4199" y="1644282"/>
            <a:ext cx="86403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Reason: 1. The data </a:t>
            </a:r>
            <a:r>
              <a:rPr lang="en-US" altLang="zh-CN" sz="1400" dirty="0" smtClean="0"/>
              <a:t>is </a:t>
            </a:r>
            <a:r>
              <a:rPr lang="en-US" altLang="zh-CN" sz="1400" dirty="0"/>
              <a:t>not sales, </a:t>
            </a:r>
            <a:r>
              <a:rPr lang="en-US" altLang="zh-CN" sz="1400" dirty="0" smtClean="0"/>
              <a:t>without </a:t>
            </a:r>
            <a:r>
              <a:rPr lang="en-US" altLang="zh-CN" sz="1400" dirty="0"/>
              <a:t>the scope of procurement; 2. The data has a problem </a:t>
            </a:r>
            <a:r>
              <a:rPr lang="en-US" altLang="zh-CN" sz="1400" dirty="0" smtClean="0"/>
              <a:t>and need a </a:t>
            </a:r>
            <a:r>
              <a:rPr lang="en-US" altLang="zh-CN" sz="1400" dirty="0"/>
              <a:t>feedback. </a:t>
            </a:r>
          </a:p>
        </p:txBody>
      </p:sp>
      <p:sp>
        <p:nvSpPr>
          <p:cNvPr id="8" name="矩形 7"/>
          <p:cNvSpPr/>
          <p:nvPr/>
        </p:nvSpPr>
        <p:spPr>
          <a:xfrm>
            <a:off x="4211960" y="4076864"/>
            <a:ext cx="2193489" cy="2162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6660233" y="3356992"/>
            <a:ext cx="1420784" cy="525420"/>
          </a:xfrm>
          <a:prstGeom prst="wedgeRectCallout">
            <a:avLst>
              <a:gd name="adj1" fmla="val -107448"/>
              <a:gd name="adj2" fmla="val 117139"/>
            </a:avLst>
          </a:prstGeom>
          <a:solidFill>
            <a:srgbClr val="92D050">
              <a:alpha val="96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/>
              <a:t>Double-click the fittings is invalid, cannot show below</a:t>
            </a:r>
            <a:r>
              <a:rPr lang="en-US" altLang="zh-CN" sz="1000" dirty="0"/>
              <a:t>. </a:t>
            </a:r>
          </a:p>
        </p:txBody>
      </p:sp>
      <p:sp>
        <p:nvSpPr>
          <p:cNvPr id="11" name="矩形 10"/>
          <p:cNvSpPr/>
          <p:nvPr/>
        </p:nvSpPr>
        <p:spPr>
          <a:xfrm>
            <a:off x="726534" y="1982836"/>
            <a:ext cx="6973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Solution: contact </a:t>
            </a:r>
            <a:r>
              <a:rPr lang="en-US" altLang="zh-CN" sz="1400" dirty="0" smtClean="0"/>
              <a:t>part </a:t>
            </a:r>
            <a:r>
              <a:rPr lang="en-US" altLang="zh-CN" sz="1400" dirty="0"/>
              <a:t>business personnel to carry out the </a:t>
            </a:r>
            <a:r>
              <a:rPr lang="en-US" altLang="zh-CN" sz="1400" dirty="0" smtClean="0"/>
              <a:t>kind of parts to </a:t>
            </a:r>
            <a:r>
              <a:rPr lang="en-US" altLang="zh-CN" sz="1400" dirty="0"/>
              <a:t>solve the problem. </a:t>
            </a:r>
          </a:p>
        </p:txBody>
      </p:sp>
      <p:sp>
        <p:nvSpPr>
          <p:cNvPr id="13" name="矩形 12"/>
          <p:cNvSpPr/>
          <p:nvPr/>
        </p:nvSpPr>
        <p:spPr>
          <a:xfrm>
            <a:off x="919556" y="6381328"/>
            <a:ext cx="5596659" cy="2162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标注 13"/>
          <p:cNvSpPr/>
          <p:nvPr/>
        </p:nvSpPr>
        <p:spPr>
          <a:xfrm>
            <a:off x="6874784" y="5661248"/>
            <a:ext cx="1081592" cy="525420"/>
          </a:xfrm>
          <a:prstGeom prst="wedgeRectCallout">
            <a:avLst>
              <a:gd name="adj1" fmla="val -107448"/>
              <a:gd name="adj2" fmla="val 117139"/>
            </a:avLst>
          </a:prstGeom>
          <a:solidFill>
            <a:srgbClr val="92D050">
              <a:alpha val="96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dirty="0"/>
              <a:t>Did not display the </a:t>
            </a:r>
            <a:r>
              <a:rPr lang="en-US" altLang="zh-CN" sz="1000" dirty="0" smtClean="0"/>
              <a:t>data.</a:t>
            </a:r>
            <a:endParaRPr lang="en-US" altLang="zh-CN" sz="1000" dirty="0"/>
          </a:p>
        </p:txBody>
      </p:sp>
      <p:sp>
        <p:nvSpPr>
          <p:cNvPr id="15" name="矩形 14"/>
          <p:cNvSpPr/>
          <p:nvPr/>
        </p:nvSpPr>
        <p:spPr>
          <a:xfrm>
            <a:off x="323528" y="256160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Ⅳ    Solution of the frequent questions</a:t>
            </a:r>
            <a:endParaRPr kumimoji="1" lang="zh-CN" altLang="en-US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3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9153525" cy="6858000"/>
            <a:chOff x="0" y="0"/>
            <a:chExt cx="9153525" cy="6858000"/>
          </a:xfrm>
        </p:grpSpPr>
        <p:pic>
          <p:nvPicPr>
            <p:cNvPr id="1027" name="Picture 3" descr="C:\Users\Administrator\Desktop\ppt模板160112\ppt\PPT4_3-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535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lovol\Desktop\PPT模板源文件\4-3\新建文件夹\1-0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3362622" cy="71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99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063" y="928530"/>
            <a:ext cx="709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Enter SES system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5535" y="2368625"/>
            <a:ext cx="3888433" cy="4200749"/>
            <a:chOff x="211232" y="1763461"/>
            <a:chExt cx="4238195" cy="4959537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11232" y="1763461"/>
              <a:ext cx="4238195" cy="4824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04789" y="5714683"/>
              <a:ext cx="2867705" cy="5342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211232" y="6453673"/>
              <a:ext cx="1058520" cy="2693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右箭头 4"/>
            <p:cNvSpPr/>
            <p:nvPr/>
          </p:nvSpPr>
          <p:spPr>
            <a:xfrm rot="20595071">
              <a:off x="909713" y="6351746"/>
              <a:ext cx="720080" cy="4571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33" y="2368625"/>
            <a:ext cx="3538751" cy="431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>
            <a:off x="4540399" y="4267651"/>
            <a:ext cx="505887" cy="33322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843656" y="2060848"/>
            <a:ext cx="1112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CRM page</a:t>
            </a:r>
            <a:endParaRPr lang="zh-CN" altLang="en-US" sz="1400" b="1" dirty="0"/>
          </a:p>
        </p:txBody>
      </p:sp>
      <p:sp>
        <p:nvSpPr>
          <p:cNvPr id="14" name="矩形 13"/>
          <p:cNvSpPr/>
          <p:nvPr/>
        </p:nvSpPr>
        <p:spPr>
          <a:xfrm>
            <a:off x="6876256" y="1988840"/>
            <a:ext cx="1000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SES page</a:t>
            </a:r>
            <a:endParaRPr lang="zh-CN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39552" y="1556792"/>
            <a:ext cx="8308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Click SES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electronic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catalog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when it can not jump the SES page, please contact the part business personnel right away.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83968" y="3889622"/>
            <a:ext cx="1018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smtClean="0"/>
              <a:t>Pages Turn</a:t>
            </a:r>
            <a:endParaRPr lang="zh-CN" altLang="en-US" sz="1400" b="1" dirty="0"/>
          </a:p>
        </p:txBody>
      </p:sp>
      <p:sp>
        <p:nvSpPr>
          <p:cNvPr id="11" name="矩形 10"/>
          <p:cNvSpPr/>
          <p:nvPr/>
        </p:nvSpPr>
        <p:spPr>
          <a:xfrm>
            <a:off x="548526" y="1267084"/>
            <a:ext cx="7488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electronic 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catalog” 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then enter SES 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a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fter 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landing 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CRM.</a:t>
            </a:r>
            <a:endParaRPr lang="zh-CN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1692048" y="5439708"/>
            <a:ext cx="1943848" cy="3385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latin typeface="+mj-ea"/>
              </a:rPr>
              <a:t>First </a:t>
            </a:r>
            <a:r>
              <a:rPr lang="en-US" altLang="zh-CN" sz="1600" dirty="0">
                <a:ln>
                  <a:solidFill>
                    <a:schemeClr val="tx1"/>
                  </a:solidFill>
                </a:ln>
                <a:latin typeface="+mj-ea"/>
              </a:rPr>
              <a:t>step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55032" y="2677923"/>
            <a:ext cx="1321424" cy="3385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ln>
                  <a:solidFill>
                    <a:schemeClr val="tx1"/>
                  </a:solidFill>
                </a:ln>
                <a:latin typeface="+mj-ea"/>
                <a:ea typeface="+mj-ea"/>
              </a:rPr>
              <a:t>S</a:t>
            </a:r>
            <a:r>
              <a:rPr lang="en-US" altLang="zh-CN" sz="1600" dirty="0" smtClean="0">
                <a:ln>
                  <a:solidFill>
                    <a:schemeClr val="tx1"/>
                  </a:solidFill>
                </a:ln>
                <a:latin typeface="+mj-ea"/>
                <a:ea typeface="+mj-ea"/>
              </a:rPr>
              <a:t>econd step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04" y="260648"/>
            <a:ext cx="6646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Ⅰ   Instruction for basic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functions of SES system</a:t>
            </a:r>
            <a:endParaRPr kumimoji="1"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9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908720"/>
            <a:ext cx="3888432" cy="352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Initial setting of SES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13035" y="2325799"/>
            <a:ext cx="8555776" cy="4510658"/>
            <a:chOff x="251520" y="2280438"/>
            <a:chExt cx="8555776" cy="4510658"/>
          </a:xfrm>
        </p:grpSpPr>
        <p:grpSp>
          <p:nvGrpSpPr>
            <p:cNvPr id="7" name="组合 6"/>
            <p:cNvGrpSpPr/>
            <p:nvPr/>
          </p:nvGrpSpPr>
          <p:grpSpPr>
            <a:xfrm>
              <a:off x="251520" y="2280438"/>
              <a:ext cx="8555776" cy="4407441"/>
              <a:chOff x="160967" y="1484784"/>
              <a:chExt cx="8555776" cy="4407441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578"/>
              <a:stretch/>
            </p:blipFill>
            <p:spPr bwMode="auto">
              <a:xfrm>
                <a:off x="160967" y="1484784"/>
                <a:ext cx="8555776" cy="4407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" name="墨迹 2"/>
                  <p14:cNvContentPartPr/>
                  <p14:nvPr/>
                </p14:nvContentPartPr>
                <p14:xfrm>
                  <a:off x="6934320" y="1569600"/>
                  <a:ext cx="434520" cy="360"/>
                </p14:xfrm>
              </p:contentPart>
            </mc:Choice>
            <mc:Fallback xmlns="">
              <p:pic>
                <p:nvPicPr>
                  <p:cNvPr id="3" name="墨迹 2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18480" y="1506240"/>
                    <a:ext cx="466200" cy="127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" name="组合 7"/>
            <p:cNvGrpSpPr/>
            <p:nvPr/>
          </p:nvGrpSpPr>
          <p:grpSpPr>
            <a:xfrm>
              <a:off x="6611718" y="2776506"/>
              <a:ext cx="2105025" cy="2252465"/>
              <a:chOff x="6611718" y="2776506"/>
              <a:chExt cx="2105025" cy="2252465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1718" y="3085871"/>
                <a:ext cx="2105025" cy="1943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" name="右箭头 9"/>
              <p:cNvSpPr/>
              <p:nvPr/>
            </p:nvSpPr>
            <p:spPr>
              <a:xfrm rot="8227433" flipV="1">
                <a:off x="7320940" y="2776506"/>
                <a:ext cx="757071" cy="4571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3114945" y="2435840"/>
              <a:ext cx="3185247" cy="4355256"/>
              <a:chOff x="3114945" y="2435840"/>
              <a:chExt cx="3185247" cy="4355256"/>
            </a:xfrm>
          </p:grpSpPr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3928" y="2799366"/>
                <a:ext cx="1876425" cy="895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1267" y="4057421"/>
                <a:ext cx="2828925" cy="2733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右箭头 12"/>
              <p:cNvSpPr/>
              <p:nvPr/>
            </p:nvSpPr>
            <p:spPr>
              <a:xfrm rot="5400000" flipV="1">
                <a:off x="5127053" y="2638534"/>
                <a:ext cx="461488" cy="5610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右箭头 13"/>
              <p:cNvSpPr/>
              <p:nvPr/>
            </p:nvSpPr>
            <p:spPr>
              <a:xfrm rot="5400000" flipV="1">
                <a:off x="4331060" y="3798627"/>
                <a:ext cx="461488" cy="56100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3114945" y="4293096"/>
                <a:ext cx="1474909" cy="288032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35496" y="1227993"/>
            <a:ext cx="9577064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30000"/>
              </a:spcBef>
            </a:pP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(1)Select interface of language</a:t>
            </a:r>
          </a:p>
          <a:p>
            <a:pPr lvl="0">
              <a:spcBef>
                <a:spcPct val="30000"/>
              </a:spcBef>
            </a:pP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(2)Install plug-in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install 2D and 3D plug-in according 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the computer operating 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1" lang="en-US" altLang="zh-CN" sz="1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84914" y="2021048"/>
            <a:ext cx="2010388" cy="246221"/>
          </a:xfrm>
          <a:prstGeom prst="rect">
            <a:avLst/>
          </a:prstGeom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dirty="0" smtClean="0">
                <a:ln>
                  <a:solidFill>
                    <a:schemeClr val="tx1"/>
                  </a:solidFill>
                </a:ln>
                <a:latin typeface="+mn-ea"/>
              </a:rPr>
              <a:t>First step</a:t>
            </a:r>
            <a:r>
              <a:rPr lang="zh-CN" altLang="en-US" sz="1000" dirty="0" smtClean="0">
                <a:ln>
                  <a:solidFill>
                    <a:schemeClr val="tx1"/>
                  </a:solidFill>
                </a:ln>
                <a:latin typeface="+mn-ea"/>
              </a:rPr>
              <a:t>：</a:t>
            </a:r>
            <a:r>
              <a:rPr lang="en-US" altLang="zh-CN" sz="1000" dirty="0" smtClean="0">
                <a:ln>
                  <a:solidFill>
                    <a:schemeClr val="tx1"/>
                  </a:solidFill>
                </a:ln>
                <a:latin typeface="+mn-ea"/>
              </a:rPr>
              <a:t>Change language</a:t>
            </a:r>
            <a:endParaRPr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21654" y="2012951"/>
            <a:ext cx="2088232" cy="246221"/>
          </a:xfrm>
          <a:prstGeom prst="rect">
            <a:avLst/>
          </a:prstGeom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dirty="0" smtClean="0">
                <a:ln>
                  <a:solidFill>
                    <a:schemeClr val="tx1"/>
                  </a:solidFill>
                </a:ln>
                <a:latin typeface="+mn-ea"/>
              </a:rPr>
              <a:t>Second step</a:t>
            </a:r>
            <a:r>
              <a:rPr lang="zh-CN" altLang="en-US" sz="1000" dirty="0">
                <a:ln>
                  <a:solidFill>
                    <a:schemeClr val="tx1"/>
                  </a:solidFill>
                </a:ln>
                <a:latin typeface="+mn-ea"/>
              </a:rPr>
              <a:t>：</a:t>
            </a:r>
            <a:r>
              <a:rPr lang="en-US" altLang="zh-CN" sz="1000" dirty="0">
                <a:ln>
                  <a:solidFill>
                    <a:schemeClr val="tx1"/>
                  </a:solidFill>
                </a:ln>
                <a:latin typeface="+mn-ea"/>
              </a:rPr>
              <a:t> Install plug-in</a:t>
            </a:r>
            <a:endParaRPr lang="zh-CN" altLang="en-US" sz="1000" dirty="0">
              <a:ln>
                <a:solidFill>
                  <a:schemeClr val="tx1"/>
                </a:solidFill>
              </a:ln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7584" y="4635713"/>
            <a:ext cx="2556284" cy="1323439"/>
          </a:xfrm>
          <a:prstGeom prst="rect">
            <a:avLst/>
          </a:prstGeom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Note</a:t>
            </a:r>
            <a:r>
              <a:rPr lang="zh-CN" altLang="en-US" sz="1000" dirty="0" smtClean="0">
                <a:solidFill>
                  <a:schemeClr val="tx1"/>
                </a:solidFill>
                <a:latin typeface="+mn-ea"/>
              </a:rPr>
              <a:t>：</a:t>
            </a:r>
            <a:endParaRPr lang="en-US" altLang="zh-CN" sz="1000" dirty="0" smtClean="0">
              <a:solidFill>
                <a:schemeClr val="tx1"/>
              </a:solidFill>
              <a:latin typeface="+mn-ea"/>
            </a:endParaRPr>
          </a:p>
          <a:p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1.You need to refresh the page </a:t>
            </a:r>
          </a:p>
          <a:p>
            <a:r>
              <a:rPr lang="en-US" altLang="zh-CN" sz="1000" dirty="0">
                <a:solidFill>
                  <a:schemeClr val="tx1"/>
                </a:solidFill>
                <a:latin typeface="+mn-ea"/>
              </a:rPr>
              <a:t>a</a:t>
            </a:r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nd login CRM again after installing plug-in.</a:t>
            </a:r>
          </a:p>
          <a:p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2.The </a:t>
            </a:r>
            <a:r>
              <a:rPr lang="en-US" altLang="zh-CN" sz="1000" dirty="0">
                <a:solidFill>
                  <a:schemeClr val="tx1"/>
                </a:solidFill>
                <a:latin typeface="+mn-ea"/>
              </a:rPr>
              <a:t>web page will pop a dialog bo</a:t>
            </a:r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x after landing, then click “allow”</a:t>
            </a:r>
          </a:p>
          <a:p>
            <a:r>
              <a:rPr lang="en-US" altLang="zh-CN" sz="1000" dirty="0" smtClean="0">
                <a:solidFill>
                  <a:schemeClr val="tx1"/>
                </a:solidFill>
                <a:latin typeface="+mn-ea"/>
              </a:rPr>
              <a:t>3.Refresh the page finally, then can display the explosion diagram</a:t>
            </a:r>
            <a:endParaRPr lang="zh-CN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504" y="260648"/>
            <a:ext cx="6646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Ⅰ   Instruction for basic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functions of SES system</a:t>
            </a:r>
            <a:endParaRPr kumimoji="1"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97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116" y="1268760"/>
            <a:ext cx="901078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echnical files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Tools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My shopping cart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My favorites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System bulletin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Information feedback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Help</a:t>
            </a: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information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llustration books of parts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maintenance manual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operating instruction/manual of safety operation and maintenance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other manual.</a:t>
            </a: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2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Tools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query of installing files——Enter the VIN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No. then can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 the corresponding product resource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No.,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engine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code and list of parts, etc.</a:t>
            </a: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3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 shopping cart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——We can purchase the parts of using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illustration books of parts for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querying, then form parts orders.</a:t>
            </a: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4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favorites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——Select manual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machine type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number or Level 1 assembly number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technical documentation / manual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list, click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favorites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5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System bulletin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——Query bulletin information.</a:t>
            </a: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6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Information feedback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——It can feedback problems of product,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7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Help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Help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download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——Plug-ins of SES system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SES of mobile version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23528" y="1340768"/>
            <a:ext cx="288032" cy="153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323528" y="4509120"/>
            <a:ext cx="8555776" cy="2232248"/>
            <a:chOff x="323528" y="3861048"/>
            <a:chExt cx="8555776" cy="2687770"/>
          </a:xfrm>
        </p:grpSpPr>
        <p:grpSp>
          <p:nvGrpSpPr>
            <p:cNvPr id="5" name="组合 4"/>
            <p:cNvGrpSpPr/>
            <p:nvPr/>
          </p:nvGrpSpPr>
          <p:grpSpPr>
            <a:xfrm>
              <a:off x="323528" y="3861048"/>
              <a:ext cx="8555776" cy="2687770"/>
              <a:chOff x="232975" y="3140968"/>
              <a:chExt cx="8555776" cy="3119818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287"/>
              <a:stretch/>
            </p:blipFill>
            <p:spPr bwMode="auto">
              <a:xfrm>
                <a:off x="232975" y="3140968"/>
                <a:ext cx="8555776" cy="31198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墨迹 7"/>
                  <p14:cNvContentPartPr/>
                  <p14:nvPr/>
                </p14:nvContentPartPr>
                <p14:xfrm>
                  <a:off x="6967726" y="3213336"/>
                  <a:ext cx="434520" cy="360"/>
                </p14:xfrm>
              </p:contentPart>
            </mc:Choice>
            <mc:Fallback xmlns="">
              <p:pic>
                <p:nvPicPr>
                  <p:cNvPr id="8" name="墨迹 7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51886" y="3149976"/>
                    <a:ext cx="466200" cy="127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" name="矩形 3"/>
            <p:cNvSpPr/>
            <p:nvPr/>
          </p:nvSpPr>
          <p:spPr>
            <a:xfrm>
              <a:off x="467544" y="3861048"/>
              <a:ext cx="5760640" cy="28803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5496" y="894299"/>
            <a:ext cx="5376985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Ⅱ </a:t>
            </a:r>
            <a:r>
              <a:rPr lang="zh-CN" altLang="en-US" sz="16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Instruction for basic functions of SES system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5204934"/>
            <a:ext cx="1224135" cy="842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接箭头连接符 17"/>
          <p:cNvCxnSpPr/>
          <p:nvPr/>
        </p:nvCxnSpPr>
        <p:spPr>
          <a:xfrm>
            <a:off x="899592" y="4596043"/>
            <a:ext cx="648072" cy="607329"/>
          </a:xfrm>
          <a:prstGeom prst="straightConnector1">
            <a:avLst/>
          </a:prstGeom>
          <a:ln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392676"/>
            <a:ext cx="988664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直接箭头连接符 20"/>
          <p:cNvCxnSpPr/>
          <p:nvPr/>
        </p:nvCxnSpPr>
        <p:spPr>
          <a:xfrm>
            <a:off x="1655676" y="4604999"/>
            <a:ext cx="1116124" cy="787677"/>
          </a:xfrm>
          <a:prstGeom prst="straightConnector1">
            <a:avLst/>
          </a:prstGeom>
          <a:ln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411316"/>
            <a:ext cx="1408631" cy="1076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直接箭头连接符 23"/>
          <p:cNvCxnSpPr/>
          <p:nvPr/>
        </p:nvCxnSpPr>
        <p:spPr>
          <a:xfrm>
            <a:off x="2411760" y="4604999"/>
            <a:ext cx="1255665" cy="787677"/>
          </a:xfrm>
          <a:prstGeom prst="straightConnector1">
            <a:avLst/>
          </a:prstGeom>
          <a:ln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780" y="5427842"/>
            <a:ext cx="1550460" cy="1063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直接箭头连接符 26"/>
          <p:cNvCxnSpPr/>
          <p:nvPr/>
        </p:nvCxnSpPr>
        <p:spPr>
          <a:xfrm>
            <a:off x="3275856" y="4628728"/>
            <a:ext cx="2088232" cy="782588"/>
          </a:xfrm>
          <a:prstGeom prst="straightConnector1">
            <a:avLst/>
          </a:prstGeom>
          <a:ln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422155"/>
            <a:ext cx="1417969" cy="107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直接箭头连接符 29"/>
          <p:cNvCxnSpPr/>
          <p:nvPr/>
        </p:nvCxnSpPr>
        <p:spPr>
          <a:xfrm>
            <a:off x="4825818" y="4628728"/>
            <a:ext cx="2194454" cy="763948"/>
          </a:xfrm>
          <a:prstGeom prst="straightConnector1">
            <a:avLst/>
          </a:prstGeom>
          <a:ln>
            <a:solidFill>
              <a:srgbClr val="00B0F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2123728" y="1340768"/>
            <a:ext cx="288032" cy="153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3131840" y="1340768"/>
            <a:ext cx="288032" cy="153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5364088" y="1331243"/>
            <a:ext cx="288032" cy="153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7020272" y="1340768"/>
            <a:ext cx="288032" cy="153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323528" y="1590700"/>
            <a:ext cx="288032" cy="153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2915816" y="1585367"/>
            <a:ext cx="288032" cy="153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7504" y="260648"/>
            <a:ext cx="6646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Ⅰ   Instruction for basic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functions of SES system</a:t>
            </a:r>
            <a:endParaRPr kumimoji="1" lang="en-US" altLang="zh-CN" sz="1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281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435908" y="2924944"/>
            <a:ext cx="6664483" cy="108012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260037"/>
            <a:ext cx="576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Catalogue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03648" y="1917794"/>
            <a:ext cx="6696744" cy="394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Ⅰ   Instruction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for basic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functions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 of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SES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system</a:t>
            </a:r>
          </a:p>
          <a:p>
            <a:pPr>
              <a:lnSpc>
                <a:spcPts val="2200"/>
              </a:lnSpc>
              <a:spcBef>
                <a:spcPct val="30000"/>
              </a:spcBef>
            </a:pPr>
            <a:endParaRPr kumimoji="1" lang="en-US" altLang="zh-CN" sz="2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Ⅱ   Methods of querying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llustration 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books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parts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and submitting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orders</a:t>
            </a:r>
            <a:endParaRPr kumimoji="1" lang="en-US" altLang="zh-CN" sz="20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ts val="2200"/>
              </a:lnSpc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Ⅲ    Inquiry methods of maintenance </a:t>
            </a:r>
          </a:p>
          <a:p>
            <a:pPr>
              <a:spcBef>
                <a:spcPct val="30000"/>
              </a:spcBef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               manual </a:t>
            </a:r>
          </a:p>
          <a:p>
            <a:pPr>
              <a:spcBef>
                <a:spcPct val="30000"/>
              </a:spcBef>
            </a:pPr>
            <a:endParaRPr kumimoji="1" lang="en-US" altLang="zh-CN" sz="2000" b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30000"/>
              </a:spcBef>
            </a:pPr>
            <a:r>
              <a:rPr kumimoji="1" lang="en-US" altLang="zh-CN" sz="20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Chapter Ⅳ    Solution of the frequent questions</a:t>
            </a:r>
            <a:endParaRPr kumimoji="1" lang="zh-CN" altLang="en-US" sz="2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1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58" y="2852936"/>
            <a:ext cx="5979474" cy="395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1233" y="1268760"/>
            <a:ext cx="86092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Click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“I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llustration books of parts”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then enter the page of illustration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books of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parts, method of querying parts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Query of expanding directory trees                     Query of researching resource No. </a:t>
            </a: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Query of inputting VIN No.</a:t>
            </a:r>
          </a:p>
        </p:txBody>
      </p:sp>
      <p:sp>
        <p:nvSpPr>
          <p:cNvPr id="11" name="矩形 10"/>
          <p:cNvSpPr/>
          <p:nvPr/>
        </p:nvSpPr>
        <p:spPr>
          <a:xfrm>
            <a:off x="680758" y="3185772"/>
            <a:ext cx="1540035" cy="31955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6200000" flipV="1">
            <a:off x="1684486" y="4639243"/>
            <a:ext cx="205308" cy="5610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16200000" flipV="1">
            <a:off x="4001428" y="3737869"/>
            <a:ext cx="29024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5400000" flipV="1">
            <a:off x="3785180" y="4529732"/>
            <a:ext cx="722745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815257" y="4941168"/>
            <a:ext cx="2088232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957240" y="5209889"/>
            <a:ext cx="1034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46944" y="2939551"/>
            <a:ext cx="4077183" cy="2462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b="1" dirty="0" smtClean="0">
                <a:solidFill>
                  <a:schemeClr val="tx1"/>
                </a:solidFill>
              </a:rPr>
              <a:t>First  step</a:t>
            </a:r>
            <a:r>
              <a:rPr lang="zh-CN" altLang="en-US" sz="1000" b="1" dirty="0" smtClean="0">
                <a:solidFill>
                  <a:schemeClr val="tx1"/>
                </a:solidFill>
              </a:rPr>
              <a:t>：</a:t>
            </a:r>
            <a:r>
              <a:rPr lang="en-US" altLang="zh-CN" sz="1000" b="1" dirty="0" smtClean="0">
                <a:solidFill>
                  <a:schemeClr val="tx1"/>
                </a:solidFill>
              </a:rPr>
              <a:t>Click </a:t>
            </a:r>
            <a:r>
              <a:rPr lang="en-US" altLang="zh-CN" sz="1000" b="1" dirty="0">
                <a:solidFill>
                  <a:schemeClr val="tx1"/>
                </a:solidFill>
              </a:rPr>
              <a:t>the directory tree </a:t>
            </a:r>
            <a:r>
              <a:rPr lang="en-US" altLang="zh-CN" sz="1000" b="1" dirty="0" smtClean="0">
                <a:solidFill>
                  <a:schemeClr val="tx1"/>
                </a:solidFill>
              </a:rPr>
              <a:t>on </a:t>
            </a:r>
            <a:r>
              <a:rPr lang="en-US" altLang="zh-CN" sz="1000" b="1" dirty="0">
                <a:solidFill>
                  <a:schemeClr val="tx1"/>
                </a:solidFill>
              </a:rPr>
              <a:t>the left side </a:t>
            </a:r>
            <a:r>
              <a:rPr lang="en-US" altLang="zh-CN" sz="1000" b="1" dirty="0" smtClean="0">
                <a:solidFill>
                  <a:schemeClr val="tx1"/>
                </a:solidFill>
              </a:rPr>
              <a:t>in turn.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83568" y="1788610"/>
            <a:ext cx="288032" cy="147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83568" y="4769948"/>
            <a:ext cx="1800200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chemeClr val="tx1"/>
                </a:solidFill>
              </a:rPr>
              <a:t>Second step</a:t>
            </a:r>
            <a:r>
              <a:rPr lang="zh-CN" altLang="en-US" sz="1000" b="1" dirty="0">
                <a:solidFill>
                  <a:schemeClr val="tx1"/>
                </a:solidFill>
              </a:rPr>
              <a:t>：</a:t>
            </a:r>
            <a:r>
              <a:rPr lang="en-US" altLang="zh-CN" sz="1000" b="1" dirty="0">
                <a:solidFill>
                  <a:schemeClr val="tx1"/>
                </a:solidFill>
              </a:rPr>
              <a:t>Double-click resource No.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1370" y="2348880"/>
            <a:ext cx="3561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 of expanding directory trees </a:t>
            </a:r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>
          <a:xfrm>
            <a:off x="5076056" y="5214190"/>
            <a:ext cx="1320554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chemeClr val="tx1"/>
                </a:solidFill>
              </a:rPr>
              <a:t>Fourth step</a:t>
            </a:r>
            <a:r>
              <a:rPr lang="zh-CN" altLang="en-US" sz="1000" b="1" dirty="0">
                <a:solidFill>
                  <a:schemeClr val="tx1"/>
                </a:solidFill>
              </a:rPr>
              <a:t>：</a:t>
            </a:r>
            <a:r>
              <a:rPr lang="en-US" altLang="zh-CN" sz="1000" b="1" dirty="0">
                <a:solidFill>
                  <a:schemeClr val="tx1"/>
                </a:solidFill>
              </a:rPr>
              <a:t>Double-click and then enter explosion diagram of assembly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25937" y="3905852"/>
            <a:ext cx="2424765" cy="2462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chemeClr val="tx1"/>
                </a:solidFill>
              </a:rPr>
              <a:t>Third step</a:t>
            </a:r>
            <a:r>
              <a:rPr lang="zh-CN" altLang="en-US" sz="1000" b="1" dirty="0">
                <a:solidFill>
                  <a:schemeClr val="tx1"/>
                </a:solidFill>
              </a:rPr>
              <a:t>：</a:t>
            </a:r>
            <a:r>
              <a:rPr lang="en-US" altLang="zh-CN" sz="1000" b="1" dirty="0">
                <a:solidFill>
                  <a:schemeClr val="tx1"/>
                </a:solidFill>
              </a:rPr>
              <a:t>Double-click resource No.</a:t>
            </a:r>
            <a:endParaRPr lang="zh-CN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04248" y="2830956"/>
            <a:ext cx="21602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case of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 finding resources NO., it shows that the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 not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developed, please contact the business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personnel right away,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 developing it in targeted</a:t>
            </a:r>
          </a:p>
        </p:txBody>
      </p:sp>
      <p:sp>
        <p:nvSpPr>
          <p:cNvPr id="31" name="矩形 30"/>
          <p:cNvSpPr/>
          <p:nvPr/>
        </p:nvSpPr>
        <p:spPr>
          <a:xfrm>
            <a:off x="1176677" y="4262689"/>
            <a:ext cx="947051" cy="118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294256" y="3373221"/>
            <a:ext cx="4365976" cy="190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759473" y="1788610"/>
            <a:ext cx="288032" cy="147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680758" y="2010756"/>
            <a:ext cx="288032" cy="147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  <p:sp>
        <p:nvSpPr>
          <p:cNvPr id="33" name="矩形 32"/>
          <p:cNvSpPr/>
          <p:nvPr/>
        </p:nvSpPr>
        <p:spPr>
          <a:xfrm>
            <a:off x="107503" y="908720"/>
            <a:ext cx="4248473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</a:pPr>
            <a:r>
              <a:rPr lang="el-GR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Ι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Query illustration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books of parts 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65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2949" y="1916833"/>
            <a:ext cx="8784976" cy="4813312"/>
            <a:chOff x="0" y="2376661"/>
            <a:chExt cx="8784976" cy="4824536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2376661"/>
              <a:ext cx="8784976" cy="4824536"/>
              <a:chOff x="179513" y="1772816"/>
              <a:chExt cx="8784976" cy="4824536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513" y="1772816"/>
                <a:ext cx="8784976" cy="48245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5" name="墨迹 4"/>
                  <p14:cNvContentPartPr/>
                  <p14:nvPr/>
                </p14:nvContentPartPr>
                <p14:xfrm>
                  <a:off x="7185600" y="1866960"/>
                  <a:ext cx="450000" cy="360"/>
                </p14:xfrm>
              </p:contentPart>
            </mc:Choice>
            <mc:Fallback xmlns="">
              <p:pic>
                <p:nvPicPr>
                  <p:cNvPr id="5" name="墨迹 4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169760" y="1803240"/>
                    <a:ext cx="481680" cy="127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1" name="矩形 10"/>
            <p:cNvSpPr/>
            <p:nvPr/>
          </p:nvSpPr>
          <p:spPr>
            <a:xfrm>
              <a:off x="620204" y="2800787"/>
              <a:ext cx="1540035" cy="2693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右箭头 12"/>
            <p:cNvSpPr/>
            <p:nvPr/>
          </p:nvSpPr>
          <p:spPr>
            <a:xfrm rot="16200000" flipV="1">
              <a:off x="1373020" y="4103204"/>
              <a:ext cx="461488" cy="561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右箭头 14"/>
            <p:cNvSpPr/>
            <p:nvPr/>
          </p:nvSpPr>
          <p:spPr>
            <a:xfrm rot="16200000" flipV="1">
              <a:off x="3804155" y="3632462"/>
              <a:ext cx="490376" cy="457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右箭头 16"/>
            <p:cNvSpPr/>
            <p:nvPr/>
          </p:nvSpPr>
          <p:spPr>
            <a:xfrm rot="5400000" flipV="1">
              <a:off x="3846274" y="4562998"/>
              <a:ext cx="406143" cy="4572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718049" y="4866861"/>
              <a:ext cx="2088232" cy="20232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60032" y="5573521"/>
              <a:ext cx="1034073" cy="311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3728" y="2797628"/>
              <a:ext cx="501785" cy="612506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942005" y="2090586"/>
            <a:ext cx="2189835" cy="2462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dirty="0" smtClean="0">
                <a:ln>
                  <a:solidFill>
                    <a:schemeClr val="tx1"/>
                  </a:solidFill>
                </a:ln>
                <a:latin typeface="+mj-ea"/>
                <a:ea typeface="+mj-ea"/>
              </a:rPr>
              <a:t>First step</a:t>
            </a:r>
            <a:r>
              <a:rPr lang="zh-CN" altLang="en-US" sz="1000" dirty="0" smtClean="0">
                <a:ln>
                  <a:solidFill>
                    <a:schemeClr val="tx1"/>
                  </a:solidFill>
                </a:ln>
                <a:latin typeface="+mj-ea"/>
                <a:ea typeface="+mj-ea"/>
              </a:rPr>
              <a:t>：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Enter resource No.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52803" y="4005064"/>
            <a:ext cx="1286949" cy="5539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dirty="0" smtClean="0">
                <a:ln>
                  <a:solidFill>
                    <a:schemeClr val="tx1"/>
                  </a:solidFill>
                </a:ln>
                <a:latin typeface="+mj-ea"/>
                <a:ea typeface="+mj-ea"/>
              </a:rPr>
              <a:t>Second step</a:t>
            </a:r>
            <a:r>
              <a:rPr lang="zh-CN" altLang="en-US" sz="1000" dirty="0" smtClean="0">
                <a:ln>
                  <a:solidFill>
                    <a:schemeClr val="tx1"/>
                  </a:solidFill>
                </a:ln>
                <a:latin typeface="+mj-ea"/>
                <a:ea typeface="+mj-ea"/>
              </a:rPr>
              <a:t>：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Double-click resource No.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063" y="4869160"/>
            <a:ext cx="2365713" cy="1600438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Description: Double-click resource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No.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then go into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list, select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the Level 1 assembly  that is needed to query ,then click  it and go into the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total explosion map page</a:t>
            </a:r>
          </a:p>
        </p:txBody>
      </p:sp>
      <p:sp>
        <p:nvSpPr>
          <p:cNvPr id="7" name="矩形 6"/>
          <p:cNvSpPr/>
          <p:nvPr/>
        </p:nvSpPr>
        <p:spPr>
          <a:xfrm>
            <a:off x="234017" y="1428867"/>
            <a:ext cx="34937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of researching resource No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>
          <a:xfrm>
            <a:off x="5220071" y="5035675"/>
            <a:ext cx="1769472" cy="5539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dirty="0">
                <a:ln>
                  <a:solidFill>
                    <a:schemeClr val="tx1"/>
                  </a:solidFill>
                </a:ln>
                <a:latin typeface="+mj-ea"/>
              </a:rPr>
              <a:t>Fourth step</a:t>
            </a:r>
            <a:r>
              <a:rPr lang="zh-CN" altLang="en-US" sz="1000" dirty="0">
                <a:ln>
                  <a:solidFill>
                    <a:schemeClr val="tx1"/>
                  </a:solidFill>
                </a:ln>
                <a:latin typeface="+mj-ea"/>
              </a:rPr>
              <a:t>：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Double-click and then enter explosion diagram of assembly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04514" y="3501008"/>
            <a:ext cx="2003590" cy="4001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000" dirty="0" smtClean="0">
                <a:ln>
                  <a:solidFill>
                    <a:schemeClr val="tx1"/>
                  </a:solidFill>
                </a:ln>
                <a:latin typeface="+mj-ea"/>
              </a:rPr>
              <a:t>Third step</a:t>
            </a:r>
            <a:r>
              <a:rPr lang="zh-CN" altLang="en-US" sz="1000" dirty="0">
                <a:ln>
                  <a:solidFill>
                    <a:schemeClr val="tx1"/>
                  </a:solidFill>
                </a:ln>
                <a:latin typeface="+mj-ea"/>
              </a:rPr>
              <a:t>：</a:t>
            </a: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Double-click </a:t>
            </a:r>
            <a:r>
              <a:rPr lang="en-US" altLang="zh-CN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 No.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4546733" y="1827876"/>
            <a:ext cx="2113499" cy="525420"/>
          </a:xfrm>
          <a:prstGeom prst="wedgeRectCallout">
            <a:avLst>
              <a:gd name="adj1" fmla="val -149182"/>
              <a:gd name="adj2" fmla="val 80713"/>
            </a:avLst>
          </a:prstGeom>
          <a:solidFill>
            <a:srgbClr val="92D050">
              <a:alpha val="96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</a:rPr>
              <a:t>Can be filled with fuzzy, not case-insensitive. For example</a:t>
            </a:r>
            <a:r>
              <a:rPr lang="zh-CN" altLang="en-US" sz="1000" dirty="0" smtClean="0">
                <a:solidFill>
                  <a:schemeClr val="tx1"/>
                </a:solidFill>
              </a:rPr>
              <a:t>：</a:t>
            </a:r>
            <a:r>
              <a:rPr lang="en-US" altLang="zh-CN" sz="1000" dirty="0" smtClean="0">
                <a:solidFill>
                  <a:schemeClr val="tx1"/>
                </a:solidFill>
              </a:rPr>
              <a:t>TB /Tb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39952" y="987986"/>
            <a:ext cx="50405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Note: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case of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resource NO. is correct, when it can not search a resource normally, please contact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spare parts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business personnel, as this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 not developed.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062" y="248162"/>
            <a:ext cx="6649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30000"/>
              </a:spcBef>
            </a:pP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Chapter Ⅱ   Methods of querying 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illustration books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of parts and submitting orders</a:t>
            </a:r>
          </a:p>
        </p:txBody>
      </p:sp>
      <p:sp>
        <p:nvSpPr>
          <p:cNvPr id="24" name="矩形 23"/>
          <p:cNvSpPr/>
          <p:nvPr/>
        </p:nvSpPr>
        <p:spPr>
          <a:xfrm>
            <a:off x="107503" y="908720"/>
            <a:ext cx="4248473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</a:pPr>
            <a:r>
              <a:rPr lang="el-GR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Ι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Query illustration </a:t>
            </a:r>
            <a:r>
              <a:rPr kumimoji="1" lang="en-US" altLang="zh-CN" sz="1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books of parts </a:t>
            </a:r>
            <a:endParaRPr lang="en-US" altLang="zh-CN" sz="1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517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3645</Words>
  <Application>Microsoft Office PowerPoint</Application>
  <PresentationFormat>全屏显示(4:3)</PresentationFormat>
  <Paragraphs>643</Paragraphs>
  <Slides>37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lovol</dc:creator>
  <cp:lastModifiedBy>张晓明</cp:lastModifiedBy>
  <cp:revision>316</cp:revision>
  <dcterms:created xsi:type="dcterms:W3CDTF">2015-12-11T08:18:20Z</dcterms:created>
  <dcterms:modified xsi:type="dcterms:W3CDTF">2016-09-23T03:50:29Z</dcterms:modified>
</cp:coreProperties>
</file>